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23"/>
  </p:notesMasterIdLst>
  <p:sldIdLst>
    <p:sldId id="1163" r:id="rId3"/>
    <p:sldId id="1149" r:id="rId4"/>
    <p:sldId id="1158" r:id="rId5"/>
    <p:sldId id="1156" r:id="rId6"/>
    <p:sldId id="532" r:id="rId7"/>
    <p:sldId id="1159" r:id="rId8"/>
    <p:sldId id="1157" r:id="rId9"/>
    <p:sldId id="1150" r:id="rId10"/>
    <p:sldId id="1140" r:id="rId11"/>
    <p:sldId id="1152" r:id="rId12"/>
    <p:sldId id="1162" r:id="rId13"/>
    <p:sldId id="276" r:id="rId14"/>
    <p:sldId id="1154" r:id="rId15"/>
    <p:sldId id="1160" r:id="rId16"/>
    <p:sldId id="1161" r:id="rId17"/>
    <p:sldId id="540" r:id="rId18"/>
    <p:sldId id="1147" r:id="rId19"/>
    <p:sldId id="1148" r:id="rId20"/>
    <p:sldId id="257"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Z3xhpgFGDjU7RD9NOxTfQ==" hashData="OSBpGuCUUbE5nVOJEc5KjwHIlWkakxonREIjenR63hm7bVzTzDSLu+KkP5S7DxxpD8Z1trph1G6F5bw87nv48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p:restoredTop sz="95865"/>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4997C-F7F5-B34C-AF6C-229070878F3E}" type="datetimeFigureOut">
              <a:rPr lang="en-US" smtClean="0"/>
              <a:t>7/28/22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DB04E-561D-6D4C-952B-441181D59C65}" type="slidenum">
              <a:rPr lang="en-US" smtClean="0"/>
              <a:t>‹#›</a:t>
            </a:fld>
            <a:endParaRPr lang="en-US"/>
          </a:p>
        </p:txBody>
      </p:sp>
    </p:spTree>
    <p:extLst>
      <p:ext uri="{BB962C8B-B14F-4D97-AF65-F5344CB8AC3E}">
        <p14:creationId xmlns:p14="http://schemas.microsoft.com/office/powerpoint/2010/main" val="129636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DB04E-561D-6D4C-952B-441181D59C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51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is the problems with ourselves. The Society for Vascular Surgery sponsored a burnout survey of its member.  A total of 872 practicing vascular surgeons responded to a validated burnout assessment tool.  Among the </a:t>
            </a:r>
            <a:r>
              <a:rPr lang="en-US" err="1"/>
              <a:t>respondants</a:t>
            </a:r>
            <a:r>
              <a:rPr lang="en-US"/>
              <a:t>, 41% had at least one symptom of burnout with predictors in a multivariate model including pain related to ergonomics. Conflicts between work and personal responsibilities, and patient safety concerns at work.  It is sobering that *5 of </a:t>
            </a:r>
            <a:r>
              <a:rPr lang="en-US" err="1"/>
              <a:t>respondants</a:t>
            </a:r>
            <a:r>
              <a:rPr lang="en-US"/>
              <a:t> had considered suicide within the past 12 months.</a:t>
            </a:r>
          </a:p>
        </p:txBody>
      </p:sp>
      <p:sp>
        <p:nvSpPr>
          <p:cNvPr id="4" name="Slide Number Placeholder 3"/>
          <p:cNvSpPr>
            <a:spLocks noGrp="1"/>
          </p:cNvSpPr>
          <p:nvPr>
            <p:ph type="sldNum" sz="quarter" idx="5"/>
          </p:nvPr>
        </p:nvSpPr>
        <p:spPr/>
        <p:txBody>
          <a:bodyPr/>
          <a:lstStyle/>
          <a:p>
            <a:fld id="{0199EB10-A1DB-C345-ADD4-004D6A2F896D}" type="slidenum">
              <a:rPr lang="en-US" smtClean="0"/>
              <a:t>13</a:t>
            </a:fld>
            <a:endParaRPr lang="en-US"/>
          </a:p>
        </p:txBody>
      </p:sp>
    </p:spTree>
    <p:extLst>
      <p:ext uri="{BB962C8B-B14F-4D97-AF65-F5344CB8AC3E}">
        <p14:creationId xmlns:p14="http://schemas.microsoft.com/office/powerpoint/2010/main" val="242350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9EB10-A1DB-C345-ADD4-004D6A2F896D}" type="slidenum">
              <a:rPr lang="en-US" smtClean="0"/>
              <a:t>14</a:t>
            </a:fld>
            <a:endParaRPr lang="en-US"/>
          </a:p>
        </p:txBody>
      </p:sp>
    </p:spTree>
    <p:extLst>
      <p:ext uri="{BB962C8B-B14F-4D97-AF65-F5344CB8AC3E}">
        <p14:creationId xmlns:p14="http://schemas.microsoft.com/office/powerpoint/2010/main" val="156644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EEE9741-2B00-CF4E-813F-E7E151449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ＭＳ Ｐゴシック" panose="020B0600070205080204" pitchFamily="34" charset="-128"/>
              </a:defRPr>
            </a:lvl1pPr>
            <a:lvl2pPr marL="37931725" indent="-37474525">
              <a:defRPr sz="2800" b="1">
                <a:solidFill>
                  <a:schemeClr val="tx1"/>
                </a:solidFill>
                <a:latin typeface="Times New Roman" panose="02020603050405020304" pitchFamily="18" charset="0"/>
                <a:ea typeface="ＭＳ Ｐゴシック" panose="020B0600070205080204" pitchFamily="34" charset="-128"/>
              </a:defRPr>
            </a:lvl2pPr>
            <a:lvl3pPr>
              <a:defRPr sz="2800" b="1">
                <a:solidFill>
                  <a:schemeClr val="tx1"/>
                </a:solidFill>
                <a:latin typeface="Times New Roman" panose="02020603050405020304" pitchFamily="18" charset="0"/>
                <a:ea typeface="ＭＳ Ｐゴシック" panose="020B0600070205080204" pitchFamily="34" charset="-128"/>
              </a:defRPr>
            </a:lvl3pPr>
            <a:lvl4pPr>
              <a:defRPr sz="2800" b="1">
                <a:solidFill>
                  <a:schemeClr val="tx1"/>
                </a:solidFill>
                <a:latin typeface="Times New Roman" panose="02020603050405020304" pitchFamily="18" charset="0"/>
                <a:ea typeface="ＭＳ Ｐゴシック" panose="020B0600070205080204" pitchFamily="34" charset="-128"/>
              </a:defRPr>
            </a:lvl4pPr>
            <a:lvl5pPr>
              <a:defRPr sz="2800" b="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Times New Roman" panose="02020603050405020304" pitchFamily="18" charset="0"/>
                <a:ea typeface="ＭＳ Ｐゴシック" panose="020B0600070205080204" pitchFamily="34" charset="-128"/>
              </a:defRPr>
            </a:lvl9pPr>
          </a:lstStyle>
          <a:p>
            <a:fld id="{C95B71C7-B36B-9647-BD58-2693FE83A67B}" type="slidenum">
              <a:rPr lang="en-US" altLang="en-US" sz="1200">
                <a:latin typeface="Times" pitchFamily="2" charset="0"/>
              </a:rPr>
              <a:pPr/>
              <a:t>16</a:t>
            </a:fld>
            <a:endParaRPr lang="en-US" altLang="en-US" sz="1200">
              <a:latin typeface="Times" pitchFamily="2" charset="0"/>
            </a:endParaRPr>
          </a:p>
        </p:txBody>
      </p:sp>
      <p:sp>
        <p:nvSpPr>
          <p:cNvPr id="23555" name="Rectangle 2">
            <a:extLst>
              <a:ext uri="{FF2B5EF4-FFF2-40B4-BE49-F238E27FC236}">
                <a16:creationId xmlns:a16="http://schemas.microsoft.com/office/drawing/2014/main" id="{13643830-9C73-A84E-8412-8B2534FE2B9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97914F9-F497-ED49-B434-4D5AD82A2C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7741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99EB10-A1DB-C345-ADD4-004D6A2F896D}" type="slidenum">
              <a:rPr lang="en-US" smtClean="0"/>
              <a:t>17</a:t>
            </a:fld>
            <a:endParaRPr lang="en-US"/>
          </a:p>
        </p:txBody>
      </p:sp>
    </p:spTree>
    <p:extLst>
      <p:ext uri="{BB962C8B-B14F-4D97-AF65-F5344CB8AC3E}">
        <p14:creationId xmlns:p14="http://schemas.microsoft.com/office/powerpoint/2010/main" val="298012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99EB10-A1DB-C345-ADD4-004D6A2F896D}" type="slidenum">
              <a:rPr lang="en-US" smtClean="0"/>
              <a:t>18</a:t>
            </a:fld>
            <a:endParaRPr lang="en-US"/>
          </a:p>
        </p:txBody>
      </p:sp>
    </p:spTree>
    <p:extLst>
      <p:ext uri="{BB962C8B-B14F-4D97-AF65-F5344CB8AC3E}">
        <p14:creationId xmlns:p14="http://schemas.microsoft.com/office/powerpoint/2010/main" val="376655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principle, medical care in the United states is organized according to the specialty and subspecialty designations of the American Board of Medical Specialties, whose 24 member boards issue 40 specialty and 88 subspecialty certificates.  It is important to note that there have been no new specialty boards since 1991.  While this siloed approach may work for medical education and training, it does not accommodate changes in medical practice over time or optimally meet the </a:t>
            </a:r>
            <a:r>
              <a:rPr lang="en-US" dirty="0" err="1"/>
              <a:t>healtcare</a:t>
            </a:r>
            <a:r>
              <a:rPr lang="en-US"/>
              <a:t> needs of the US population</a:t>
            </a:r>
          </a:p>
        </p:txBody>
      </p:sp>
      <p:sp>
        <p:nvSpPr>
          <p:cNvPr id="4" name="Slide Number Placeholder 3"/>
          <p:cNvSpPr>
            <a:spLocks noGrp="1"/>
          </p:cNvSpPr>
          <p:nvPr>
            <p:ph type="sldNum" sz="quarter" idx="5"/>
          </p:nvPr>
        </p:nvSpPr>
        <p:spPr/>
        <p:txBody>
          <a:bodyPr/>
          <a:lstStyle/>
          <a:p>
            <a:fld id="{0199EB10-A1DB-C345-ADD4-004D6A2F896D}" type="slidenum">
              <a:rPr lang="en-US" smtClean="0"/>
              <a:t>2</a:t>
            </a:fld>
            <a:endParaRPr lang="en-US"/>
          </a:p>
        </p:txBody>
      </p:sp>
    </p:spTree>
    <p:extLst>
      <p:ext uri="{BB962C8B-B14F-4D97-AF65-F5344CB8AC3E}">
        <p14:creationId xmlns:p14="http://schemas.microsoft.com/office/powerpoint/2010/main" val="85573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clinical demand mandates care by other than “traditional providers” and at least part accounts for the fact that only about 1/3 and 1/5 of superficial  vein procedures are done by vascular surgeons and cardiologists, with the remainder being done by providers from other specialties.</a:t>
            </a:r>
          </a:p>
        </p:txBody>
      </p:sp>
      <p:sp>
        <p:nvSpPr>
          <p:cNvPr id="4" name="Slide Number Placeholder 3"/>
          <p:cNvSpPr>
            <a:spLocks noGrp="1"/>
          </p:cNvSpPr>
          <p:nvPr>
            <p:ph type="sldNum" sz="quarter" idx="10"/>
          </p:nvPr>
        </p:nvSpPr>
        <p:spPr/>
        <p:txBody>
          <a:bodyPr/>
          <a:lstStyle/>
          <a:p>
            <a:fld id="{3CC1D9D8-F203-F349-A5FF-970D17751491}" type="slidenum">
              <a:rPr lang="en-US" smtClean="0"/>
              <a:t>3</a:t>
            </a:fld>
            <a:endParaRPr lang="en-US"/>
          </a:p>
        </p:txBody>
      </p:sp>
    </p:spTree>
    <p:extLst>
      <p:ext uri="{BB962C8B-B14F-4D97-AF65-F5344CB8AC3E}">
        <p14:creationId xmlns:p14="http://schemas.microsoft.com/office/powerpoint/2010/main" val="5593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ABMS member boards, vascular surgery has traditional claimed ownership of venous disease, particularly superficial venous disease.  However, there isn’t a whole lot in the training of a vascular surgeon to back this up.  Looking at the ACGME minimal case requirements for vascular surgery,</a:t>
            </a:r>
          </a:p>
          <a:p>
            <a:endParaRPr lang="en-US" dirty="0"/>
          </a:p>
          <a:p>
            <a:r>
              <a:rPr lang="en-US" dirty="0"/>
              <a:t>…venous procedures aren’t even included</a:t>
            </a:r>
          </a:p>
          <a:p>
            <a:endParaRPr lang="en-US" dirty="0"/>
          </a:p>
          <a:p>
            <a:r>
              <a:rPr lang="en-US" dirty="0"/>
              <a:t>And the experience of vascular fellows backs this up, Among the </a:t>
            </a:r>
            <a:r>
              <a:rPr lang="en-US" dirty="0" err="1"/>
              <a:t>fellowscompeting</a:t>
            </a:r>
            <a:r>
              <a:rPr lang="en-US" dirty="0"/>
              <a:t> their training in 2020, the </a:t>
            </a:r>
            <a:r>
              <a:rPr lang="en-US" dirty="0" err="1"/>
              <a:t>avage</a:t>
            </a:r>
            <a:r>
              <a:rPr lang="en-US" dirty="0"/>
              <a:t> number of varicose vein operations was 4.5,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1E7C-221C-5F45-9A2F-E12FDF452F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49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1E7C-221C-5F45-9A2F-E12FDF452F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79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siloed approach, which may be good for initial training, is not, and never has been a good approach to meeting the healthcare needs of the US population.  Consider that there are more than 250 million people with chronic venous </a:t>
            </a:r>
            <a:r>
              <a:rPr lang="en-US" err="1"/>
              <a:t>disese</a:t>
            </a:r>
            <a:r>
              <a:rPr lang="en-US"/>
              <a:t> in the United States, 6 – 7 million of them having advanced venous disease.</a:t>
            </a:r>
          </a:p>
          <a:p>
            <a:endParaRPr lang="en-US"/>
          </a:p>
          <a:p>
            <a:r>
              <a:rPr lang="en-US"/>
              <a:t>..If one applies a fairly liberal definition of what might be considered a “traditional” venous specialist, this might included about 3500 vascular surgeons and interventional radiologists and 7000 cardiologists.</a:t>
            </a:r>
          </a:p>
          <a:p>
            <a:endParaRPr lang="en-US"/>
          </a:p>
          <a:p>
            <a:r>
              <a:rPr lang="en-US"/>
              <a:t>…for a total venous workforce of only 14,000 providers.  Assuming all 250 million patients need care, which they don’t, and all specialist devote 100% of their practice to venous disease, which the majority obviously don’t, this works out to almost 18, 000 patients per provider or 495 advanced cases per provider.</a:t>
            </a:r>
          </a:p>
          <a:p>
            <a:endParaRPr lang="en-US"/>
          </a:p>
          <a:p>
            <a:r>
              <a:rPr lang="en-US"/>
              <a:t>It is clear that the workload far exceeds the capacity of traditional providers.</a:t>
            </a:r>
          </a:p>
        </p:txBody>
      </p:sp>
      <p:sp>
        <p:nvSpPr>
          <p:cNvPr id="4" name="Slide Number Placeholder 3"/>
          <p:cNvSpPr>
            <a:spLocks noGrp="1"/>
          </p:cNvSpPr>
          <p:nvPr>
            <p:ph type="sldNum" sz="quarter" idx="5"/>
          </p:nvPr>
        </p:nvSpPr>
        <p:spPr/>
        <p:txBody>
          <a:bodyPr/>
          <a:lstStyle/>
          <a:p>
            <a:fld id="{0199EB10-A1DB-C345-ADD4-004D6A2F896D}" type="slidenum">
              <a:rPr lang="en-US" smtClean="0"/>
              <a:t>8</a:t>
            </a:fld>
            <a:endParaRPr lang="en-US"/>
          </a:p>
        </p:txBody>
      </p:sp>
    </p:spTree>
    <p:extLst>
      <p:ext uri="{BB962C8B-B14F-4D97-AF65-F5344CB8AC3E}">
        <p14:creationId xmlns:p14="http://schemas.microsoft.com/office/powerpoint/2010/main" val="230404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61039-9E98-C54D-A386-197FEEEB04D3}" type="slidenum">
              <a:rPr lang="en-US" smtClean="0"/>
              <a:t>9</a:t>
            </a:fld>
            <a:endParaRPr lang="en-US" dirty="0"/>
          </a:p>
        </p:txBody>
      </p:sp>
    </p:spTree>
    <p:extLst>
      <p:ext uri="{BB962C8B-B14F-4D97-AF65-F5344CB8AC3E}">
        <p14:creationId xmlns:p14="http://schemas.microsoft.com/office/powerpoint/2010/main" val="416807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99EB10-A1DB-C345-ADD4-004D6A2F896D}" type="slidenum">
              <a:rPr lang="en-US" smtClean="0"/>
              <a:t>11</a:t>
            </a:fld>
            <a:endParaRPr lang="en-US"/>
          </a:p>
        </p:txBody>
      </p:sp>
    </p:spTree>
    <p:extLst>
      <p:ext uri="{BB962C8B-B14F-4D97-AF65-F5344CB8AC3E}">
        <p14:creationId xmlns:p14="http://schemas.microsoft.com/office/powerpoint/2010/main" val="40514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4859404-01A1-7F44-9EBA-F53D86FFD60B}" type="slidenum">
              <a:rPr lang="en-US" altLang="en-US" smtClean="0"/>
              <a:pPr>
                <a:defRPr/>
              </a:pPr>
              <a:t>12</a:t>
            </a:fld>
            <a:endParaRPr lang="en-US" altLang="en-US"/>
          </a:p>
        </p:txBody>
      </p:sp>
    </p:spTree>
    <p:extLst>
      <p:ext uri="{BB962C8B-B14F-4D97-AF65-F5344CB8AC3E}">
        <p14:creationId xmlns:p14="http://schemas.microsoft.com/office/powerpoint/2010/main" val="191554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E0F0-9F3A-1A46-AD5F-A8CA1C06B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6F1EB0-3034-C040-9B78-73C960A70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0B7B6-10D3-3D4A-AA93-D8A45DF6DA02}"/>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57991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E265-4E37-9942-A7B4-07E56B4FB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3DF7C5-3A8C-6E43-B2F9-DD7A77CE7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673A72-848D-5344-A1B2-DCF4A7DC9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091BEEB-DAAE-074E-9B12-6176E6CFFB90}"/>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78700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62CE-554F-C84C-A6CA-D90C1E643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B71BC-4B1B-F64E-A4CA-40517FE39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E79F64-6B81-584A-84BC-7799C55301A1}"/>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1170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8447D-239B-9248-BEFC-89167DE0BC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FDFC6B-685A-D841-9D6D-5D80CC2E2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D254F62-D90A-AB49-9492-44292A5D1E72}"/>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85502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gradFill>
          <a:gsLst>
            <a:gs pos="70000">
              <a:schemeClr val="accent1">
                <a:lumMod val="5000"/>
                <a:lumOff val="95000"/>
              </a:schemeClr>
            </a:gs>
            <a:gs pos="92000">
              <a:schemeClr val="accent1">
                <a:lumMod val="45000"/>
                <a:lumOff val="55000"/>
              </a:schemeClr>
            </a:gs>
            <a:gs pos="98000">
              <a:schemeClr val="accent1">
                <a:lumMod val="45000"/>
                <a:lumOff val="55000"/>
              </a:schemeClr>
            </a:gs>
            <a:gs pos="8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 y="71120"/>
            <a:ext cx="10515600" cy="715328"/>
          </a:xfrm>
        </p:spPr>
        <p:txBody>
          <a:bodyPr/>
          <a:lstStyle>
            <a:lvl1pPr>
              <a:lnSpc>
                <a:spcPct val="70000"/>
              </a:lnSpc>
              <a:defRPr b="1" i="0">
                <a:solidFill>
                  <a:schemeClr val="bg2">
                    <a:lumMod val="50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75640" y="1083946"/>
            <a:ext cx="8135851" cy="1224710"/>
          </a:xfrm>
        </p:spPr>
        <p:txBody>
          <a:bodyPr/>
          <a:lstStyle>
            <a:lvl1pPr>
              <a:buClr>
                <a:srgbClr val="094BA7"/>
              </a:buClr>
              <a:defRPr b="1" i="0">
                <a:solidFill>
                  <a:schemeClr val="bg2">
                    <a:lumMod val="50000"/>
                  </a:schemeClr>
                </a:solidFill>
                <a:latin typeface="Times New Roman" panose="02020603050405020304" pitchFamily="18" charset="0"/>
                <a:cs typeface="Times New Roman" panose="02020603050405020304" pitchFamily="18" charset="0"/>
              </a:defRPr>
            </a:lvl1pPr>
            <a:lvl2pPr>
              <a:buClr>
                <a:schemeClr val="bg2">
                  <a:lumMod val="50000"/>
                </a:schemeClr>
              </a:buClr>
              <a:defRPr b="1" i="0">
                <a:solidFill>
                  <a:srgbClr val="094BA7"/>
                </a:solidFill>
                <a:latin typeface="Times New Roman" panose="02020603050405020304" pitchFamily="18" charset="0"/>
                <a:cs typeface="Times New Roman" panose="02020603050405020304" pitchFamily="18" charset="0"/>
              </a:defRPr>
            </a:lvl2pPr>
            <a:lvl3pPr>
              <a:buFontTx/>
              <a:buNone/>
              <a:defRPr b="1" i="0">
                <a:latin typeface="Times New Roman" panose="02020603050405020304" pitchFamily="18" charset="0"/>
                <a:cs typeface="Times New Roman" panose="02020603050405020304" pitchFamily="18" charset="0"/>
              </a:defRPr>
            </a:lvl3pPr>
            <a:lvl4pPr>
              <a:buFontTx/>
              <a:buNone/>
              <a:defRPr b="1" i="0">
                <a:latin typeface="Times New Roman" panose="02020603050405020304" pitchFamily="18" charset="0"/>
                <a:cs typeface="Times New Roman" panose="02020603050405020304" pitchFamily="18" charset="0"/>
              </a:defRPr>
            </a:lvl4pPr>
            <a:lvl5pPr>
              <a:buFontTx/>
              <a:buNone/>
              <a:defRPr b="1" i="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02F25212-7549-9149-8AA5-C4F8C8FE4669}"/>
              </a:ext>
            </a:extLst>
          </p:cNvPr>
          <p:cNvGrpSpPr/>
          <p:nvPr userDrawn="1"/>
        </p:nvGrpSpPr>
        <p:grpSpPr>
          <a:xfrm>
            <a:off x="196194" y="647595"/>
            <a:ext cx="11759781" cy="424552"/>
            <a:chOff x="147145" y="565965"/>
            <a:chExt cx="8819836" cy="424552"/>
          </a:xfrm>
        </p:grpSpPr>
        <p:cxnSp>
          <p:nvCxnSpPr>
            <p:cNvPr id="8" name="Straight Connector 7">
              <a:extLst>
                <a:ext uri="{FF2B5EF4-FFF2-40B4-BE49-F238E27FC236}">
                  <a16:creationId xmlns:a16="http://schemas.microsoft.com/office/drawing/2014/main" id="{39B67DA3-AB8B-504B-B6A2-FBE8EA77B135}"/>
                </a:ext>
              </a:extLst>
            </p:cNvPr>
            <p:cNvCxnSpPr>
              <a:cxnSpLocks/>
            </p:cNvCxnSpPr>
            <p:nvPr userDrawn="1"/>
          </p:nvCxnSpPr>
          <p:spPr>
            <a:xfrm>
              <a:off x="147145" y="788276"/>
              <a:ext cx="7199586"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E6E151A8-5D28-564F-AEFE-E6FE36240541}"/>
                </a:ext>
              </a:extLst>
            </p:cNvPr>
            <p:cNvSpPr/>
            <p:nvPr userDrawn="1"/>
          </p:nvSpPr>
          <p:spPr>
            <a:xfrm>
              <a:off x="5959366" y="788277"/>
              <a:ext cx="1806588" cy="199696"/>
            </a:xfrm>
            <a:custGeom>
              <a:avLst/>
              <a:gdLst>
                <a:gd name="connsiteX0" fmla="*/ 0 w 1806588"/>
                <a:gd name="connsiteY0" fmla="*/ 0 h 291351"/>
                <a:gd name="connsiteX1" fmla="*/ 956441 w 1806588"/>
                <a:gd name="connsiteY1" fmla="*/ 136634 h 291351"/>
                <a:gd name="connsiteX2" fmla="*/ 1460937 w 1806588"/>
                <a:gd name="connsiteY2" fmla="*/ 126124 h 291351"/>
                <a:gd name="connsiteX3" fmla="*/ 1776248 w 1806588"/>
                <a:gd name="connsiteY3" fmla="*/ 273268 h 291351"/>
                <a:gd name="connsiteX4" fmla="*/ 1776248 w 1806588"/>
                <a:gd name="connsiteY4" fmla="*/ 283779 h 29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588" h="291351">
                  <a:moveTo>
                    <a:pt x="0" y="0"/>
                  </a:moveTo>
                  <a:cubicBezTo>
                    <a:pt x="356476" y="57806"/>
                    <a:pt x="712952" y="115613"/>
                    <a:pt x="956441" y="136634"/>
                  </a:cubicBezTo>
                  <a:cubicBezTo>
                    <a:pt x="1199931" y="157655"/>
                    <a:pt x="1324303" y="103352"/>
                    <a:pt x="1460937" y="126124"/>
                  </a:cubicBezTo>
                  <a:cubicBezTo>
                    <a:pt x="1597572" y="148896"/>
                    <a:pt x="1723696" y="246992"/>
                    <a:pt x="1776248" y="273268"/>
                  </a:cubicBezTo>
                  <a:cubicBezTo>
                    <a:pt x="1828800" y="299544"/>
                    <a:pt x="1802524" y="291661"/>
                    <a:pt x="1776248" y="283779"/>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ECBAEADB-5191-DF41-96EF-4FAC9771FA35}"/>
                </a:ext>
              </a:extLst>
            </p:cNvPr>
            <p:cNvSpPr/>
            <p:nvPr userDrawn="1"/>
          </p:nvSpPr>
          <p:spPr>
            <a:xfrm>
              <a:off x="7315200" y="565965"/>
              <a:ext cx="1587062" cy="222311"/>
            </a:xfrm>
            <a:custGeom>
              <a:avLst/>
              <a:gdLst>
                <a:gd name="connsiteX0" fmla="*/ 0 w 1587062"/>
                <a:gd name="connsiteY0" fmla="*/ 222311 h 222311"/>
                <a:gd name="connsiteX1" fmla="*/ 567559 w 1587062"/>
                <a:gd name="connsiteY1" fmla="*/ 169759 h 222311"/>
                <a:gd name="connsiteX2" fmla="*/ 1082566 w 1587062"/>
                <a:gd name="connsiteY2" fmla="*/ 169759 h 222311"/>
                <a:gd name="connsiteX3" fmla="*/ 1460938 w 1587062"/>
                <a:gd name="connsiteY3" fmla="*/ 12104 h 222311"/>
                <a:gd name="connsiteX4" fmla="*/ 1587062 w 1587062"/>
                <a:gd name="connsiteY4" fmla="*/ 22614 h 222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062" h="222311">
                  <a:moveTo>
                    <a:pt x="0" y="222311"/>
                  </a:moveTo>
                  <a:cubicBezTo>
                    <a:pt x="193565" y="200414"/>
                    <a:pt x="387131" y="178518"/>
                    <a:pt x="567559" y="169759"/>
                  </a:cubicBezTo>
                  <a:cubicBezTo>
                    <a:pt x="747987" y="161000"/>
                    <a:pt x="933670" y="196035"/>
                    <a:pt x="1082566" y="169759"/>
                  </a:cubicBezTo>
                  <a:cubicBezTo>
                    <a:pt x="1231462" y="143483"/>
                    <a:pt x="1376855" y="36628"/>
                    <a:pt x="1460938" y="12104"/>
                  </a:cubicBezTo>
                  <a:cubicBezTo>
                    <a:pt x="1545021" y="-12420"/>
                    <a:pt x="1566041" y="5097"/>
                    <a:pt x="1587062" y="22614"/>
                  </a:cubicBezTo>
                </a:path>
              </a:pathLst>
            </a:cu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a:extLst>
                <a:ext uri="{FF2B5EF4-FFF2-40B4-BE49-F238E27FC236}">
                  <a16:creationId xmlns:a16="http://schemas.microsoft.com/office/drawing/2014/main" id="{AF29743C-8C3F-2F44-93DE-D664FCBCE443}"/>
                </a:ext>
              </a:extLst>
            </p:cNvPr>
            <p:cNvSpPr/>
            <p:nvPr userDrawn="1"/>
          </p:nvSpPr>
          <p:spPr>
            <a:xfrm>
              <a:off x="7495533" y="848682"/>
              <a:ext cx="1471448" cy="141835"/>
            </a:xfrm>
            <a:custGeom>
              <a:avLst/>
              <a:gdLst>
                <a:gd name="connsiteX0" fmla="*/ 0 w 1471448"/>
                <a:gd name="connsiteY0" fmla="*/ 52551 h 158551"/>
                <a:gd name="connsiteX1" fmla="*/ 872358 w 1471448"/>
                <a:gd name="connsiteY1" fmla="*/ 157655 h 158551"/>
                <a:gd name="connsiteX2" fmla="*/ 1460938 w 1471448"/>
                <a:gd name="connsiteY2" fmla="*/ 0 h 158551"/>
                <a:gd name="connsiteX3" fmla="*/ 1460938 w 1471448"/>
                <a:gd name="connsiteY3" fmla="*/ 0 h 158551"/>
                <a:gd name="connsiteX4" fmla="*/ 1471448 w 1471448"/>
                <a:gd name="connsiteY4" fmla="*/ 0 h 15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448" h="158551">
                  <a:moveTo>
                    <a:pt x="0" y="52551"/>
                  </a:moveTo>
                  <a:cubicBezTo>
                    <a:pt x="314434" y="109482"/>
                    <a:pt x="628868" y="166413"/>
                    <a:pt x="872358" y="157655"/>
                  </a:cubicBezTo>
                  <a:cubicBezTo>
                    <a:pt x="1115848" y="148897"/>
                    <a:pt x="1460938" y="0"/>
                    <a:pt x="1460938" y="0"/>
                  </a:cubicBezTo>
                  <a:lnTo>
                    <a:pt x="1460938" y="0"/>
                  </a:lnTo>
                  <a:lnTo>
                    <a:pt x="1471448" y="0"/>
                  </a:lnTo>
                </a:path>
              </a:pathLst>
            </a:cu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a:extLst>
                <a:ext uri="{FF2B5EF4-FFF2-40B4-BE49-F238E27FC236}">
                  <a16:creationId xmlns:a16="http://schemas.microsoft.com/office/drawing/2014/main" id="{ADA1704C-42DA-F949-A7BE-980F36B7121E}"/>
                </a:ext>
              </a:extLst>
            </p:cNvPr>
            <p:cNvSpPr/>
            <p:nvPr userDrawn="1"/>
          </p:nvSpPr>
          <p:spPr>
            <a:xfrm>
              <a:off x="7546428" y="756745"/>
              <a:ext cx="1011992" cy="106176"/>
            </a:xfrm>
            <a:custGeom>
              <a:avLst/>
              <a:gdLst>
                <a:gd name="connsiteX0" fmla="*/ 0 w 1011992"/>
                <a:gd name="connsiteY0" fmla="*/ 0 h 106176"/>
                <a:gd name="connsiteX1" fmla="*/ 430924 w 1011992"/>
                <a:gd name="connsiteY1" fmla="*/ 105103 h 106176"/>
                <a:gd name="connsiteX2" fmla="*/ 924910 w 1011992"/>
                <a:gd name="connsiteY2" fmla="*/ 52552 h 106176"/>
                <a:gd name="connsiteX3" fmla="*/ 1008993 w 1011992"/>
                <a:gd name="connsiteY3" fmla="*/ 21021 h 106176"/>
              </a:gdLst>
              <a:ahLst/>
              <a:cxnLst>
                <a:cxn ang="0">
                  <a:pos x="connsiteX0" y="connsiteY0"/>
                </a:cxn>
                <a:cxn ang="0">
                  <a:pos x="connsiteX1" y="connsiteY1"/>
                </a:cxn>
                <a:cxn ang="0">
                  <a:pos x="connsiteX2" y="connsiteY2"/>
                </a:cxn>
                <a:cxn ang="0">
                  <a:pos x="connsiteX3" y="connsiteY3"/>
                </a:cxn>
              </a:cxnLst>
              <a:rect l="l" t="t" r="r" b="b"/>
              <a:pathLst>
                <a:path w="1011992" h="106176">
                  <a:moveTo>
                    <a:pt x="0" y="0"/>
                  </a:moveTo>
                  <a:cubicBezTo>
                    <a:pt x="138386" y="48172"/>
                    <a:pt x="276773" y="96344"/>
                    <a:pt x="430924" y="105103"/>
                  </a:cubicBezTo>
                  <a:cubicBezTo>
                    <a:pt x="585075" y="113862"/>
                    <a:pt x="828565" y="66566"/>
                    <a:pt x="924910" y="52552"/>
                  </a:cubicBezTo>
                  <a:cubicBezTo>
                    <a:pt x="1021255" y="38538"/>
                    <a:pt x="1015124" y="29779"/>
                    <a:pt x="1008993" y="21021"/>
                  </a:cubicBezTo>
                </a:path>
              </a:pathLst>
            </a:cu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Content Placeholder 2">
            <a:extLst>
              <a:ext uri="{FF2B5EF4-FFF2-40B4-BE49-F238E27FC236}">
                <a16:creationId xmlns:a16="http://schemas.microsoft.com/office/drawing/2014/main" id="{ECA9E7E7-970C-114C-9BF5-3AB8D7663A2A}"/>
              </a:ext>
            </a:extLst>
          </p:cNvPr>
          <p:cNvSpPr>
            <a:spLocks noGrp="1"/>
          </p:cNvSpPr>
          <p:nvPr>
            <p:ph idx="10"/>
          </p:nvPr>
        </p:nvSpPr>
        <p:spPr>
          <a:xfrm>
            <a:off x="675639" y="3067617"/>
            <a:ext cx="8135851" cy="1224716"/>
          </a:xfrm>
        </p:spPr>
        <p:txBody>
          <a:bodyPr/>
          <a:lstStyle>
            <a:lvl1pPr>
              <a:buClr>
                <a:srgbClr val="094BA7"/>
              </a:buClr>
              <a:defRPr b="1" i="0">
                <a:solidFill>
                  <a:schemeClr val="bg2">
                    <a:lumMod val="50000"/>
                  </a:schemeClr>
                </a:solidFill>
                <a:latin typeface="Times New Roman" panose="02020603050405020304" pitchFamily="18" charset="0"/>
                <a:cs typeface="Times New Roman" panose="02020603050405020304" pitchFamily="18" charset="0"/>
              </a:defRPr>
            </a:lvl1pPr>
            <a:lvl2pPr>
              <a:buClr>
                <a:schemeClr val="bg2">
                  <a:lumMod val="50000"/>
                </a:schemeClr>
              </a:buClr>
              <a:defRPr b="1" i="0">
                <a:solidFill>
                  <a:srgbClr val="094BA7"/>
                </a:solidFill>
                <a:latin typeface="Times New Roman" panose="02020603050405020304" pitchFamily="18" charset="0"/>
                <a:cs typeface="Times New Roman" panose="02020603050405020304" pitchFamily="18" charset="0"/>
              </a:defRPr>
            </a:lvl2pPr>
            <a:lvl3pPr>
              <a:buFontTx/>
              <a:buNone/>
              <a:defRPr b="1" i="0">
                <a:latin typeface="Times New Roman" panose="02020603050405020304" pitchFamily="18" charset="0"/>
                <a:cs typeface="Times New Roman" panose="02020603050405020304" pitchFamily="18" charset="0"/>
              </a:defRPr>
            </a:lvl3pPr>
            <a:lvl4pPr>
              <a:buFontTx/>
              <a:buNone/>
              <a:defRPr b="1" i="0">
                <a:latin typeface="Times New Roman" panose="02020603050405020304" pitchFamily="18" charset="0"/>
                <a:cs typeface="Times New Roman" panose="02020603050405020304" pitchFamily="18" charset="0"/>
              </a:defRPr>
            </a:lvl4pPr>
            <a:lvl5pPr>
              <a:buFontTx/>
              <a:buNone/>
              <a:defRPr b="1" i="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p:txBody>
      </p:sp>
      <p:sp>
        <p:nvSpPr>
          <p:cNvPr id="14" name="Content Placeholder 2">
            <a:extLst>
              <a:ext uri="{FF2B5EF4-FFF2-40B4-BE49-F238E27FC236}">
                <a16:creationId xmlns:a16="http://schemas.microsoft.com/office/drawing/2014/main" id="{3D88E7C9-CEC3-4E4F-BA3D-0AEA6B731367}"/>
              </a:ext>
            </a:extLst>
          </p:cNvPr>
          <p:cNvSpPr>
            <a:spLocks noGrp="1"/>
          </p:cNvSpPr>
          <p:nvPr>
            <p:ph idx="11"/>
          </p:nvPr>
        </p:nvSpPr>
        <p:spPr>
          <a:xfrm>
            <a:off x="675639" y="4867326"/>
            <a:ext cx="8135851" cy="1224716"/>
          </a:xfrm>
        </p:spPr>
        <p:txBody>
          <a:bodyPr/>
          <a:lstStyle>
            <a:lvl1pPr>
              <a:buClr>
                <a:srgbClr val="094BA7"/>
              </a:buClr>
              <a:defRPr b="1" i="0">
                <a:solidFill>
                  <a:schemeClr val="bg2">
                    <a:lumMod val="50000"/>
                  </a:schemeClr>
                </a:solidFill>
                <a:latin typeface="Times New Roman" panose="02020603050405020304" pitchFamily="18" charset="0"/>
                <a:cs typeface="Times New Roman" panose="02020603050405020304" pitchFamily="18" charset="0"/>
              </a:defRPr>
            </a:lvl1pPr>
            <a:lvl2pPr>
              <a:buClr>
                <a:schemeClr val="bg2">
                  <a:lumMod val="50000"/>
                </a:schemeClr>
              </a:buClr>
              <a:defRPr b="1" i="0">
                <a:solidFill>
                  <a:srgbClr val="094BA7"/>
                </a:solidFill>
                <a:latin typeface="Times New Roman" panose="02020603050405020304" pitchFamily="18" charset="0"/>
                <a:cs typeface="Times New Roman" panose="02020603050405020304" pitchFamily="18" charset="0"/>
              </a:defRPr>
            </a:lvl2pPr>
            <a:lvl3pPr>
              <a:buFontTx/>
              <a:buNone/>
              <a:defRPr b="1" i="0">
                <a:latin typeface="Times New Roman" panose="02020603050405020304" pitchFamily="18" charset="0"/>
                <a:cs typeface="Times New Roman" panose="02020603050405020304" pitchFamily="18" charset="0"/>
              </a:defRPr>
            </a:lvl3pPr>
            <a:lvl4pPr>
              <a:buFontTx/>
              <a:buNone/>
              <a:defRPr b="1" i="0">
                <a:latin typeface="Times New Roman" panose="02020603050405020304" pitchFamily="18" charset="0"/>
                <a:cs typeface="Times New Roman" panose="02020603050405020304" pitchFamily="18" charset="0"/>
              </a:defRPr>
            </a:lvl4pPr>
            <a:lvl5pPr>
              <a:buFontTx/>
              <a:buNone/>
              <a:defRPr b="1" i="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377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E0F0-9F3A-1A46-AD5F-A8CA1C06B5AD}"/>
              </a:ext>
            </a:extLst>
          </p:cNvPr>
          <p:cNvSpPr>
            <a:spLocks noGrp="1"/>
          </p:cNvSpPr>
          <p:nvPr>
            <p:ph type="ctrTitle"/>
          </p:nvPr>
        </p:nvSpPr>
        <p:spPr>
          <a:xfrm>
            <a:off x="1524000" y="665163"/>
            <a:ext cx="9144000" cy="2387600"/>
          </a:xfrm>
        </p:spPr>
        <p:txBody>
          <a:bodyPr anchor="ctr"/>
          <a:lstStyle>
            <a:lvl1pPr algn="ctr">
              <a:defRPr sz="6000" b="1" i="1">
                <a:latin typeface="Chalkduster" panose="03050602040202020205" pitchFamily="66" charset="77"/>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056F1EB0-3034-C040-9B78-73C960A70F00}"/>
              </a:ext>
            </a:extLst>
          </p:cNvPr>
          <p:cNvSpPr>
            <a:spLocks noGrp="1"/>
          </p:cNvSpPr>
          <p:nvPr>
            <p:ph type="subTitle" idx="1"/>
          </p:nvPr>
        </p:nvSpPr>
        <p:spPr>
          <a:xfrm>
            <a:off x="1524000" y="3602038"/>
            <a:ext cx="9144000" cy="1655762"/>
          </a:xfrm>
        </p:spPr>
        <p:txBody>
          <a:bodyPr>
            <a:normAutofit/>
          </a:bodyPr>
          <a:lstStyle>
            <a:lvl1pPr marL="0" indent="0" algn="ctr">
              <a:buNone/>
              <a:defRPr sz="3200" b="1" i="0">
                <a:solidFill>
                  <a:srgbClr val="C0000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19445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A7F7-059A-A44D-8BED-C1275A40833D}"/>
              </a:ext>
            </a:extLst>
          </p:cNvPr>
          <p:cNvSpPr>
            <a:spLocks noGrp="1"/>
          </p:cNvSpPr>
          <p:nvPr>
            <p:ph type="title"/>
          </p:nvPr>
        </p:nvSpPr>
        <p:spPr>
          <a:xfrm>
            <a:off x="2501152" y="403412"/>
            <a:ext cx="8852647" cy="128727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48629A8-1BA9-5142-B381-EE53E54777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4B3A5ED-182A-D44B-9F59-CE422D1B22BD}"/>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51127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7336-06AF-8940-A61C-E0306712D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46182-82ED-E040-827E-B3CA081D3A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3208E3F-0C4C-8448-9634-D45172598CBB}"/>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75519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C1EC-E582-FF4D-9056-60F4D4D252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E483F-E4F8-4644-8337-75E07B67F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7DFAEB-1F09-6444-9A3C-2DB0DC6CCC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5C1E95-59A5-B94A-B630-B8EE94C1BC4E}"/>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3580488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C944-7D97-9F40-8EE8-7A965389CF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217A55-9E35-D64D-964B-925F45970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9199E-4F3B-7742-BA2C-9E0B85E2A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8D40CF-2DEA-FC4C-AB7C-F57506879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179AA-E8C0-3149-A955-C27F337716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12E5571-14F1-5B46-841F-891820EB374C}"/>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00484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8FEE-3146-1D49-8515-40C5FD465D0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F92411D-D1B2-5A42-A18E-D5CD6C314B42}"/>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84539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A7F7-059A-A44D-8BED-C1275A40833D}"/>
              </a:ext>
            </a:extLst>
          </p:cNvPr>
          <p:cNvSpPr>
            <a:spLocks noGrp="1"/>
          </p:cNvSpPr>
          <p:nvPr>
            <p:ph type="title"/>
          </p:nvPr>
        </p:nvSpPr>
        <p:spPr>
          <a:xfrm>
            <a:off x="1830592" y="136525"/>
            <a:ext cx="8852647" cy="1287276"/>
          </a:xfrm>
        </p:spPr>
        <p:txBody>
          <a:bodyPr/>
          <a:lstStyle>
            <a:lvl1pPr algn="ctr">
              <a:defRPr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8629A8-1BA9-5142-B381-EE53E54777BE}"/>
              </a:ext>
            </a:extLst>
          </p:cNvPr>
          <p:cNvSpPr>
            <a:spLocks noGrp="1"/>
          </p:cNvSpPr>
          <p:nvPr>
            <p:ph idx="1"/>
          </p:nvPr>
        </p:nvSpPr>
        <p:spPr>
          <a:xfrm>
            <a:off x="838200" y="1825625"/>
            <a:ext cx="10515600" cy="4625975"/>
          </a:xfrm>
        </p:spPr>
        <p:txBody>
          <a:bodyPr/>
          <a:lstStyle>
            <a:lvl1pPr>
              <a:buClr>
                <a:srgbClr val="00B050"/>
              </a:buClr>
              <a:defRPr b="1" i="0">
                <a:latin typeface="Times New Roman" panose="02020603050405020304" pitchFamily="18" charset="0"/>
                <a:cs typeface="Times New Roman" panose="02020603050405020304" pitchFamily="18" charset="0"/>
              </a:defRPr>
            </a:lvl1pPr>
            <a:lvl2pPr>
              <a:buClr>
                <a:srgbClr val="0070C0"/>
              </a:buClr>
              <a:defRPr b="1" i="0">
                <a:solidFill>
                  <a:srgbClr val="00B050"/>
                </a:solidFill>
                <a:latin typeface="Times New Roman" panose="02020603050405020304" pitchFamily="18" charset="0"/>
                <a:cs typeface="Times New Roman" panose="02020603050405020304" pitchFamily="18" charset="0"/>
              </a:defRPr>
            </a:lvl2pPr>
            <a:lvl3pPr marL="914400" indent="0">
              <a:buFontTx/>
              <a:buNone/>
              <a:defRPr b="1" i="0">
                <a:latin typeface="Times New Roman" panose="02020603050405020304" pitchFamily="18" charset="0"/>
                <a:cs typeface="Times New Roman" panose="02020603050405020304" pitchFamily="18" charset="0"/>
              </a:defRPr>
            </a:lvl3pPr>
            <a:lvl4pPr>
              <a:defRPr b="1" i="0">
                <a:latin typeface="Times New Roman" panose="02020603050405020304" pitchFamily="18" charset="0"/>
                <a:cs typeface="Times New Roman" panose="02020603050405020304" pitchFamily="18" charset="0"/>
              </a:defRPr>
            </a:lvl4pPr>
            <a:lvl5pPr>
              <a:defRPr b="1" i="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C8281B7-1339-9048-8C16-24045D15CA98}"/>
              </a:ext>
            </a:extLst>
          </p:cNvPr>
          <p:cNvSpPr/>
          <p:nvPr userDrawn="1"/>
        </p:nvSpPr>
        <p:spPr>
          <a:xfrm>
            <a:off x="8961120" y="5425440"/>
            <a:ext cx="3149600" cy="1296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118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4382B7-887F-FA42-BE85-45C56AD8D8A1}"/>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154487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0291-75E0-F040-8A84-DC0CFFA24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8140E-24E5-4A4C-8B19-5D684FAF3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F8074-8E6C-BE41-92D0-DF107D64E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31250FF-94AD-1A46-8FF7-FE0F41DEF1BB}"/>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420917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E265-4E37-9942-A7B4-07E56B4FB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3DF7C5-3A8C-6E43-B2F9-DD7A77CE7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673A72-848D-5344-A1B2-DCF4A7DC9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091BEEB-DAAE-074E-9B12-6176E6CFFB90}"/>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3344418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62CE-554F-C84C-A6CA-D90C1E643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B71BC-4B1B-F64E-A4CA-40517FE39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E79F64-6B81-584A-84BC-7799C55301A1}"/>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398093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8447D-239B-9248-BEFC-89167DE0BC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FDFC6B-685A-D841-9D6D-5D80CC2E2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D254F62-D90A-AB49-9492-44292A5D1E72}"/>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181748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A7F7-059A-A44D-8BED-C1275A40833D}"/>
              </a:ext>
            </a:extLst>
          </p:cNvPr>
          <p:cNvSpPr>
            <a:spLocks noGrp="1"/>
          </p:cNvSpPr>
          <p:nvPr>
            <p:ph type="title"/>
          </p:nvPr>
        </p:nvSpPr>
        <p:spPr>
          <a:xfrm>
            <a:off x="1830592" y="136525"/>
            <a:ext cx="8852647" cy="1287276"/>
          </a:xfrm>
        </p:spPr>
        <p:txBody>
          <a:bodyPr/>
          <a:lstStyle>
            <a:lvl1pPr algn="ctr">
              <a:defRPr b="1" i="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8629A8-1BA9-5142-B381-EE53E54777BE}"/>
              </a:ext>
            </a:extLst>
          </p:cNvPr>
          <p:cNvSpPr>
            <a:spLocks noGrp="1"/>
          </p:cNvSpPr>
          <p:nvPr>
            <p:ph idx="1"/>
          </p:nvPr>
        </p:nvSpPr>
        <p:spPr/>
        <p:txBody>
          <a:bodyPr/>
          <a:lstStyle>
            <a:lvl1pPr>
              <a:buClr>
                <a:srgbClr val="00B050"/>
              </a:buClr>
              <a:defRPr b="1" i="0">
                <a:latin typeface="Times New Roman" panose="02020603050405020304" pitchFamily="18" charset="0"/>
                <a:cs typeface="Times New Roman" panose="02020603050405020304" pitchFamily="18" charset="0"/>
              </a:defRPr>
            </a:lvl1pPr>
            <a:lvl2pPr>
              <a:buClr>
                <a:srgbClr val="0070C0"/>
              </a:buClr>
              <a:defRPr b="1" i="0">
                <a:solidFill>
                  <a:srgbClr val="00B050"/>
                </a:solidFill>
                <a:latin typeface="Times New Roman" panose="02020603050405020304" pitchFamily="18" charset="0"/>
                <a:cs typeface="Times New Roman" panose="02020603050405020304" pitchFamily="18" charset="0"/>
              </a:defRPr>
            </a:lvl2pPr>
            <a:lvl3pPr marL="914400" indent="0">
              <a:buFontTx/>
              <a:buNone/>
              <a:defRPr b="1" i="0">
                <a:latin typeface="Times New Roman" panose="02020603050405020304" pitchFamily="18" charset="0"/>
                <a:cs typeface="Times New Roman" panose="02020603050405020304" pitchFamily="18" charset="0"/>
              </a:defRPr>
            </a:lvl3pPr>
            <a:lvl4pPr>
              <a:defRPr b="1" i="0">
                <a:latin typeface="Times New Roman" panose="02020603050405020304" pitchFamily="18" charset="0"/>
                <a:cs typeface="Times New Roman" panose="02020603050405020304" pitchFamily="18" charset="0"/>
              </a:defRPr>
            </a:lvl4pPr>
            <a:lvl5pPr>
              <a:defRPr b="1" i="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62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7336-06AF-8940-A61C-E0306712D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46182-82ED-E040-827E-B3CA081D3A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3208E3F-0C4C-8448-9634-D45172598CBB}"/>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408003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C1EC-E582-FF4D-9056-60F4D4D252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E483F-E4F8-4644-8337-75E07B67F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7DFAEB-1F09-6444-9A3C-2DB0DC6CCC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5C1E95-59A5-B94A-B630-B8EE94C1BC4E}"/>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93199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C944-7D97-9F40-8EE8-7A965389CF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217A55-9E35-D64D-964B-925F45970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9199E-4F3B-7742-BA2C-9E0B85E2A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8D40CF-2DEA-FC4C-AB7C-F57506879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179AA-E8C0-3149-A955-C27F337716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12E5571-14F1-5B46-841F-891820EB374C}"/>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18141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8FEE-3146-1D49-8515-40C5FD465D0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F92411D-D1B2-5A42-A18E-D5CD6C314B42}"/>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52234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4382B7-887F-FA42-BE85-45C56AD8D8A1}"/>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22166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0291-75E0-F040-8A84-DC0CFFA24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8140E-24E5-4A4C-8B19-5D684FAF3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F8074-8E6C-BE41-92D0-DF107D64E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31250FF-94AD-1A46-8FF7-FE0F41DEF1BB}"/>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45329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6F0CA-E04F-8A40-BAA8-900EC1E0F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43D5DF-C989-764E-8F41-AED17BA3C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EF69F98-162E-6946-879A-360D7B35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FVLD Executive Leadership Summit IV</a:t>
            </a:r>
          </a:p>
        </p:txBody>
      </p:sp>
      <p:sp>
        <p:nvSpPr>
          <p:cNvPr id="6" name="Slide Number Placeholder 5">
            <a:extLst>
              <a:ext uri="{FF2B5EF4-FFF2-40B4-BE49-F238E27FC236}">
                <a16:creationId xmlns:a16="http://schemas.microsoft.com/office/drawing/2014/main" id="{C582189F-D9F2-2543-996B-ECD850C6FA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F3CA9-40FA-A346-9E14-5415BF1BD199}" type="slidenum">
              <a:rPr lang="en-US" smtClean="0"/>
              <a:t>‹#›</a:t>
            </a:fld>
            <a:endParaRPr lang="en-US"/>
          </a:p>
        </p:txBody>
      </p:sp>
      <p:pic>
        <p:nvPicPr>
          <p:cNvPr id="8" name="Picture 7" descr="A picture containing knife&#10;&#10;Description automatically generated">
            <a:extLst>
              <a:ext uri="{FF2B5EF4-FFF2-40B4-BE49-F238E27FC236}">
                <a16:creationId xmlns:a16="http://schemas.microsoft.com/office/drawing/2014/main" id="{0D8B982B-151A-384D-9B6B-392F64AF14B3}"/>
              </a:ext>
            </a:extLst>
          </p:cNvPr>
          <p:cNvPicPr>
            <a:picLocks noChangeAspect="1"/>
          </p:cNvPicPr>
          <p:nvPr userDrawn="1"/>
        </p:nvPicPr>
        <p:blipFill>
          <a:blip r:embed="rId15"/>
          <a:stretch>
            <a:fillRect/>
          </a:stretch>
        </p:blipFill>
        <p:spPr>
          <a:xfrm>
            <a:off x="8934450" y="5372100"/>
            <a:ext cx="3257550" cy="1485900"/>
          </a:xfrm>
          <a:prstGeom prst="rect">
            <a:avLst/>
          </a:prstGeom>
        </p:spPr>
      </p:pic>
      <p:pic>
        <p:nvPicPr>
          <p:cNvPr id="9" name="Picture 8" descr="A picture containing knife&#10;&#10;Description automatically generated">
            <a:extLst>
              <a:ext uri="{FF2B5EF4-FFF2-40B4-BE49-F238E27FC236}">
                <a16:creationId xmlns:a16="http://schemas.microsoft.com/office/drawing/2014/main" id="{7D767E8F-35CC-7D42-A38D-CBC671596F46}"/>
              </a:ext>
            </a:extLst>
          </p:cNvPr>
          <p:cNvPicPr>
            <a:picLocks noChangeAspect="1"/>
          </p:cNvPicPr>
          <p:nvPr userDrawn="1"/>
        </p:nvPicPr>
        <p:blipFill>
          <a:blip r:embed="rId16">
            <a:alphaModFix amt="29000"/>
          </a:blip>
          <a:stretch>
            <a:fillRect/>
          </a:stretch>
        </p:blipFill>
        <p:spPr>
          <a:xfrm>
            <a:off x="-1620120" y="136525"/>
            <a:ext cx="4697564" cy="6858000"/>
          </a:xfrm>
          <a:prstGeom prst="rect">
            <a:avLst/>
          </a:prstGeom>
        </p:spPr>
      </p:pic>
    </p:spTree>
    <p:extLst>
      <p:ext uri="{BB962C8B-B14F-4D97-AF65-F5344CB8AC3E}">
        <p14:creationId xmlns:p14="http://schemas.microsoft.com/office/powerpoint/2010/main" val="57482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6F0CA-E04F-8A40-BAA8-900EC1E0F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43D5DF-C989-764E-8F41-AED17BA3C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EF69F98-162E-6946-879A-360D7B35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FVLD Executive Leadership Summit IV</a:t>
            </a:r>
          </a:p>
        </p:txBody>
      </p:sp>
      <p:sp>
        <p:nvSpPr>
          <p:cNvPr id="6" name="Slide Number Placeholder 5">
            <a:extLst>
              <a:ext uri="{FF2B5EF4-FFF2-40B4-BE49-F238E27FC236}">
                <a16:creationId xmlns:a16="http://schemas.microsoft.com/office/drawing/2014/main" id="{C582189F-D9F2-2543-996B-ECD850C6FA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F3CA9-40FA-A346-9E14-5415BF1BD199}" type="slidenum">
              <a:rPr lang="en-US" smtClean="0"/>
              <a:t>‹#›</a:t>
            </a:fld>
            <a:endParaRPr lang="en-US"/>
          </a:p>
        </p:txBody>
      </p:sp>
      <p:pic>
        <p:nvPicPr>
          <p:cNvPr id="8" name="Picture 7" descr="A picture containing knife&#10;&#10;Description automatically generated">
            <a:extLst>
              <a:ext uri="{FF2B5EF4-FFF2-40B4-BE49-F238E27FC236}">
                <a16:creationId xmlns:a16="http://schemas.microsoft.com/office/drawing/2014/main" id="{0D8B982B-151A-384D-9B6B-392F64AF14B3}"/>
              </a:ext>
            </a:extLst>
          </p:cNvPr>
          <p:cNvPicPr>
            <a:picLocks noChangeAspect="1"/>
          </p:cNvPicPr>
          <p:nvPr userDrawn="1"/>
        </p:nvPicPr>
        <p:blipFill>
          <a:blip r:embed="rId13"/>
          <a:stretch>
            <a:fillRect/>
          </a:stretch>
        </p:blipFill>
        <p:spPr>
          <a:xfrm>
            <a:off x="8934450" y="5372100"/>
            <a:ext cx="3257550" cy="1485900"/>
          </a:xfrm>
          <a:prstGeom prst="rect">
            <a:avLst/>
          </a:prstGeom>
        </p:spPr>
      </p:pic>
      <p:pic>
        <p:nvPicPr>
          <p:cNvPr id="9" name="Picture 8" descr="A picture containing knife&#10;&#10;Description automatically generated">
            <a:extLst>
              <a:ext uri="{FF2B5EF4-FFF2-40B4-BE49-F238E27FC236}">
                <a16:creationId xmlns:a16="http://schemas.microsoft.com/office/drawing/2014/main" id="{7D767E8F-35CC-7D42-A38D-CBC671596F46}"/>
              </a:ext>
            </a:extLst>
          </p:cNvPr>
          <p:cNvPicPr>
            <a:picLocks noChangeAspect="1"/>
          </p:cNvPicPr>
          <p:nvPr userDrawn="1"/>
        </p:nvPicPr>
        <p:blipFill>
          <a:blip r:embed="rId14">
            <a:alphaModFix amt="29000"/>
          </a:blip>
          <a:stretch>
            <a:fillRect/>
          </a:stretch>
        </p:blipFill>
        <p:spPr>
          <a:xfrm>
            <a:off x="-1620120" y="136525"/>
            <a:ext cx="4697564" cy="6858000"/>
          </a:xfrm>
          <a:prstGeom prst="rect">
            <a:avLst/>
          </a:prstGeom>
        </p:spPr>
      </p:pic>
    </p:spTree>
    <p:extLst>
      <p:ext uri="{BB962C8B-B14F-4D97-AF65-F5344CB8AC3E}">
        <p14:creationId xmlns:p14="http://schemas.microsoft.com/office/powerpoint/2010/main" val="2660793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06D3-CF5C-6D4D-BBFA-4764D526CF2E}"/>
              </a:ext>
            </a:extLst>
          </p:cNvPr>
          <p:cNvSpPr>
            <a:spLocks noGrp="1"/>
          </p:cNvSpPr>
          <p:nvPr>
            <p:ph type="ctrTitle"/>
          </p:nvPr>
        </p:nvSpPr>
        <p:spPr>
          <a:xfrm>
            <a:off x="1524000" y="531601"/>
            <a:ext cx="9144000" cy="2387600"/>
          </a:xfrm>
        </p:spPr>
        <p:txBody>
          <a:bodyPr/>
          <a:lstStyle/>
          <a:p>
            <a:r>
              <a:rPr lang="en-US" dirty="0"/>
              <a:t>Scope Of Practice Lines Fade</a:t>
            </a:r>
            <a:endParaRPr lang="en-US" sz="4800" dirty="0">
              <a:solidFill>
                <a:srgbClr val="C00000"/>
              </a:solidFill>
            </a:endParaRPr>
          </a:p>
        </p:txBody>
      </p:sp>
      <p:sp>
        <p:nvSpPr>
          <p:cNvPr id="3" name="Subtitle 2">
            <a:extLst>
              <a:ext uri="{FF2B5EF4-FFF2-40B4-BE49-F238E27FC236}">
                <a16:creationId xmlns:a16="http://schemas.microsoft.com/office/drawing/2014/main" id="{01810FD1-0DF7-9B45-8D92-0F335575553D}"/>
              </a:ext>
            </a:extLst>
          </p:cNvPr>
          <p:cNvSpPr>
            <a:spLocks noGrp="1"/>
          </p:cNvSpPr>
          <p:nvPr>
            <p:ph type="subTitle" idx="1"/>
          </p:nvPr>
        </p:nvSpPr>
        <p:spPr>
          <a:xfrm>
            <a:off x="1524000" y="3971907"/>
            <a:ext cx="9144000" cy="1655762"/>
          </a:xfrm>
        </p:spPr>
        <p:txBody>
          <a:bodyPr>
            <a:normAutofit lnSpcReduction="10000"/>
          </a:bodyPr>
          <a:lstStyle/>
          <a:p>
            <a:r>
              <a:rPr lang="en-US" sz="3600" dirty="0"/>
              <a:t>Mark Meissner, MD</a:t>
            </a:r>
          </a:p>
          <a:p>
            <a:r>
              <a:rPr lang="en-US" i="1" dirty="0">
                <a:solidFill>
                  <a:srgbClr val="00B050"/>
                </a:solidFill>
              </a:rPr>
              <a:t>President</a:t>
            </a:r>
          </a:p>
          <a:p>
            <a:r>
              <a:rPr lang="en-US" i="1" dirty="0">
                <a:solidFill>
                  <a:srgbClr val="00B050"/>
                </a:solidFill>
              </a:rPr>
              <a:t>American Vein &amp; Lymphatic Society</a:t>
            </a:r>
          </a:p>
        </p:txBody>
      </p:sp>
    </p:spTree>
    <p:extLst>
      <p:ext uri="{BB962C8B-B14F-4D97-AF65-F5344CB8AC3E}">
        <p14:creationId xmlns:p14="http://schemas.microsoft.com/office/powerpoint/2010/main" val="104040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F4B9-30B6-D449-B963-87FB94D0FFB8}"/>
              </a:ext>
            </a:extLst>
          </p:cNvPr>
          <p:cNvSpPr>
            <a:spLocks noGrp="1"/>
          </p:cNvSpPr>
          <p:nvPr>
            <p:ph type="title"/>
          </p:nvPr>
        </p:nvSpPr>
        <p:spPr>
          <a:xfrm>
            <a:off x="1830592" y="-11392"/>
            <a:ext cx="8852647" cy="1287276"/>
          </a:xfrm>
        </p:spPr>
        <p:txBody>
          <a:bodyPr>
            <a:normAutofit/>
          </a:bodyPr>
          <a:lstStyle/>
          <a:p>
            <a:r>
              <a:rPr lang="en-US" dirty="0">
                <a:solidFill>
                  <a:srgbClr val="C00000"/>
                </a:solidFill>
              </a:rPr>
              <a:t>“Plasticity” in Health Care</a:t>
            </a:r>
            <a:br>
              <a:rPr lang="en-US" dirty="0"/>
            </a:br>
            <a:r>
              <a:rPr lang="en-US" sz="2700" i="1" dirty="0">
                <a:solidFill>
                  <a:srgbClr val="00B050"/>
                </a:solidFill>
              </a:rPr>
              <a:t>Holmes GM, Academic Medicine 2013</a:t>
            </a:r>
          </a:p>
        </p:txBody>
      </p:sp>
      <p:sp>
        <p:nvSpPr>
          <p:cNvPr id="3" name="Content Placeholder 2">
            <a:extLst>
              <a:ext uri="{FF2B5EF4-FFF2-40B4-BE49-F238E27FC236}">
                <a16:creationId xmlns:a16="http://schemas.microsoft.com/office/drawing/2014/main" id="{7C00AA4F-0FB4-204E-ACF8-4EA0712AA517}"/>
              </a:ext>
            </a:extLst>
          </p:cNvPr>
          <p:cNvSpPr>
            <a:spLocks noGrp="1"/>
          </p:cNvSpPr>
          <p:nvPr>
            <p:ph idx="1"/>
          </p:nvPr>
        </p:nvSpPr>
        <p:spPr>
          <a:xfrm>
            <a:off x="555813" y="1556685"/>
            <a:ext cx="11049000" cy="4625975"/>
          </a:xfrm>
        </p:spPr>
        <p:txBody>
          <a:bodyPr>
            <a:normAutofit/>
          </a:bodyPr>
          <a:lstStyle/>
          <a:p>
            <a:r>
              <a:rPr lang="en-US" dirty="0"/>
              <a:t>Plasticity</a:t>
            </a:r>
          </a:p>
          <a:p>
            <a:pPr lvl="1"/>
            <a:r>
              <a:rPr lang="en-US" dirty="0"/>
              <a:t>Individual physicians in the same specialty provide a different scope of service (Within-specialty plasticity)</a:t>
            </a:r>
          </a:p>
          <a:p>
            <a:pPr lvl="1"/>
            <a:r>
              <a:rPr lang="en-US" dirty="0"/>
              <a:t>Scope of service of physicians in different specialties may overlap (Between-specialty plasticity)</a:t>
            </a:r>
          </a:p>
          <a:p>
            <a:r>
              <a:rPr lang="en-US" dirty="0"/>
              <a:t>Overlap between specialties allows increased access to care  </a:t>
            </a:r>
          </a:p>
          <a:p>
            <a:r>
              <a:rPr lang="en-US" dirty="0"/>
              <a:t>Factors influencing scope of service</a:t>
            </a:r>
          </a:p>
          <a:p>
            <a:pPr lvl="1"/>
            <a:r>
              <a:rPr lang="en-US" dirty="0"/>
              <a:t>Patient demand</a:t>
            </a:r>
          </a:p>
          <a:p>
            <a:pPr lvl="1"/>
            <a:r>
              <a:rPr lang="en-US" dirty="0"/>
              <a:t>Service reimbursement</a:t>
            </a:r>
          </a:p>
          <a:p>
            <a:pPr lvl="1"/>
            <a:r>
              <a:rPr lang="en-US" dirty="0"/>
              <a:t>Training background</a:t>
            </a:r>
          </a:p>
          <a:p>
            <a:pPr lvl="1"/>
            <a:r>
              <a:rPr lang="en-US" dirty="0"/>
              <a:t>Physician practice preferences</a:t>
            </a:r>
          </a:p>
          <a:p>
            <a:endParaRPr lang="en-US" dirty="0"/>
          </a:p>
        </p:txBody>
      </p:sp>
      <p:sp>
        <p:nvSpPr>
          <p:cNvPr id="4" name="TextBox 3">
            <a:extLst>
              <a:ext uri="{FF2B5EF4-FFF2-40B4-BE49-F238E27FC236}">
                <a16:creationId xmlns:a16="http://schemas.microsoft.com/office/drawing/2014/main" id="{16A185FE-8EB3-5748-A2A9-D0BE60FD63CD}"/>
              </a:ext>
            </a:extLst>
          </p:cNvPr>
          <p:cNvSpPr txBox="1"/>
          <p:nvPr/>
        </p:nvSpPr>
        <p:spPr>
          <a:xfrm>
            <a:off x="883403" y="5594889"/>
            <a:ext cx="10399363" cy="1077218"/>
          </a:xfrm>
          <a:prstGeom prst="rect">
            <a:avLst/>
          </a:prstGeom>
          <a:noFill/>
        </p:spPr>
        <p:txBody>
          <a:bodyPr wrap="square" rtlCol="0">
            <a:spAutoFit/>
          </a:bodyPr>
          <a:lstStyle/>
          <a:p>
            <a:pPr algn="ctr"/>
            <a:r>
              <a:rPr lang="en-US" sz="3200" b="1" i="1" dirty="0">
                <a:solidFill>
                  <a:srgbClr val="094BA7"/>
                </a:solidFill>
                <a:latin typeface="Times New Roman" panose="02020603050405020304" pitchFamily="18" charset="0"/>
                <a:cs typeface="Times New Roman" panose="02020603050405020304" pitchFamily="18" charset="0"/>
              </a:rPr>
              <a:t>Why Does The ABMS Recognize Only 88 Subspecialties While The AMA Recognizes 243 (Including Phlebology)?</a:t>
            </a:r>
          </a:p>
        </p:txBody>
      </p:sp>
    </p:spTree>
    <p:extLst>
      <p:ext uri="{BB962C8B-B14F-4D97-AF65-F5344CB8AC3E}">
        <p14:creationId xmlns:p14="http://schemas.microsoft.com/office/powerpoint/2010/main" val="134766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6 -1.85185E-6 L -0.00703 -0.07338 " pathEditMode="relative" rAng="0" ptsTypes="AA">
                                      <p:cBhvr>
                                        <p:cTn id="6" dur="500" fill="hold"/>
                                        <p:tgtEl>
                                          <p:spTgt spid="3"/>
                                        </p:tgtEl>
                                        <p:attrNameLst>
                                          <p:attrName>ppt_x</p:attrName>
                                          <p:attrName>ppt_y</p:attrName>
                                        </p:attrNameLst>
                                      </p:cBhvr>
                                      <p:rCtr x="-352" y="-3681"/>
                                    </p:animMotion>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22DA-824C-554F-B182-F079B051BC26}"/>
              </a:ext>
            </a:extLst>
          </p:cNvPr>
          <p:cNvSpPr>
            <a:spLocks noGrp="1"/>
          </p:cNvSpPr>
          <p:nvPr>
            <p:ph type="title"/>
          </p:nvPr>
        </p:nvSpPr>
        <p:spPr>
          <a:xfrm>
            <a:off x="838200" y="136525"/>
            <a:ext cx="9845039" cy="1287276"/>
          </a:xfrm>
        </p:spPr>
        <p:txBody>
          <a:bodyPr>
            <a:normAutofit fontScale="90000"/>
          </a:bodyPr>
          <a:lstStyle/>
          <a:p>
            <a:r>
              <a:rPr lang="en-US" dirty="0">
                <a:solidFill>
                  <a:srgbClr val="C00000"/>
                </a:solidFill>
              </a:rPr>
              <a:t>Is There a Difference in Quality of Care?</a:t>
            </a:r>
            <a:br>
              <a:rPr lang="en-US" dirty="0"/>
            </a:br>
            <a:r>
              <a:rPr lang="en-US" sz="2700" i="1" dirty="0">
                <a:solidFill>
                  <a:srgbClr val="00B050"/>
                </a:solidFill>
              </a:rPr>
              <a:t>Mann M, J </a:t>
            </a:r>
            <a:r>
              <a:rPr lang="en-US" sz="2700" i="1" dirty="0" err="1">
                <a:solidFill>
                  <a:srgbClr val="00B050"/>
                </a:solidFill>
              </a:rPr>
              <a:t>Vasc</a:t>
            </a:r>
            <a:r>
              <a:rPr lang="en-US" sz="2700" i="1" dirty="0">
                <a:solidFill>
                  <a:srgbClr val="00B050"/>
                </a:solidFill>
              </a:rPr>
              <a:t> Surg Venous &amp; </a:t>
            </a:r>
            <a:r>
              <a:rPr lang="en-US" sz="2700" i="1" dirty="0" err="1">
                <a:solidFill>
                  <a:srgbClr val="00B050"/>
                </a:solidFill>
              </a:rPr>
              <a:t>Lym</a:t>
            </a:r>
            <a:r>
              <a:rPr lang="en-US" sz="2700" i="1" dirty="0">
                <a:solidFill>
                  <a:srgbClr val="00B050"/>
                </a:solidFill>
              </a:rPr>
              <a:t> Dis 2019</a:t>
            </a:r>
          </a:p>
        </p:txBody>
      </p:sp>
      <p:sp>
        <p:nvSpPr>
          <p:cNvPr id="3" name="Content Placeholder 2">
            <a:extLst>
              <a:ext uri="{FF2B5EF4-FFF2-40B4-BE49-F238E27FC236}">
                <a16:creationId xmlns:a16="http://schemas.microsoft.com/office/drawing/2014/main" id="{1ED7DE01-C595-C049-963F-925AF6D38AF8}"/>
              </a:ext>
            </a:extLst>
          </p:cNvPr>
          <p:cNvSpPr>
            <a:spLocks noGrp="1"/>
          </p:cNvSpPr>
          <p:nvPr>
            <p:ph idx="1"/>
          </p:nvPr>
        </p:nvSpPr>
        <p:spPr>
          <a:xfrm>
            <a:off x="981062" y="2768610"/>
            <a:ext cx="11479276" cy="2174875"/>
          </a:xfrm>
        </p:spPr>
        <p:txBody>
          <a:bodyPr>
            <a:normAutofit/>
          </a:bodyPr>
          <a:lstStyle/>
          <a:p>
            <a:r>
              <a:rPr lang="en-US" dirty="0"/>
              <a:t>Medicare fee-for-service claims data (January – December 2017)</a:t>
            </a:r>
          </a:p>
          <a:p>
            <a:r>
              <a:rPr lang="en-US" dirty="0"/>
              <a:t>102,145 patients undergoing ablation by 2462 physicians</a:t>
            </a:r>
          </a:p>
          <a:p>
            <a:r>
              <a:rPr lang="en-US" dirty="0"/>
              <a:t>Mean 1.9 (± 0.8) ablations per patient</a:t>
            </a:r>
          </a:p>
          <a:p>
            <a:r>
              <a:rPr lang="en-US" dirty="0"/>
              <a:t>Outliers (+ 2 </a:t>
            </a:r>
            <a:r>
              <a:rPr lang="en-US" dirty="0" err="1"/>
              <a:t>s.d.</a:t>
            </a:r>
            <a:r>
              <a:rPr lang="en-US" dirty="0"/>
              <a:t> above mean) - ≥ 3.4 ablations per patient</a:t>
            </a:r>
          </a:p>
        </p:txBody>
      </p:sp>
      <p:pic>
        <p:nvPicPr>
          <p:cNvPr id="5" name="Picture 4">
            <a:extLst>
              <a:ext uri="{FF2B5EF4-FFF2-40B4-BE49-F238E27FC236}">
                <a16:creationId xmlns:a16="http://schemas.microsoft.com/office/drawing/2014/main" id="{B85DF9DD-C017-D543-9BE2-08AA36588ED3}"/>
              </a:ext>
            </a:extLst>
          </p:cNvPr>
          <p:cNvPicPr>
            <a:picLocks noChangeAspect="1"/>
          </p:cNvPicPr>
          <p:nvPr/>
        </p:nvPicPr>
        <p:blipFill>
          <a:blip r:embed="rId3"/>
          <a:stretch>
            <a:fillRect/>
          </a:stretch>
        </p:blipFill>
        <p:spPr>
          <a:xfrm>
            <a:off x="3329795" y="3555306"/>
            <a:ext cx="5637762" cy="3059811"/>
          </a:xfrm>
          <a:prstGeom prst="rect">
            <a:avLst/>
          </a:prstGeom>
        </p:spPr>
      </p:pic>
      <p:sp>
        <p:nvSpPr>
          <p:cNvPr id="4" name="Rectangle 3">
            <a:extLst>
              <a:ext uri="{FF2B5EF4-FFF2-40B4-BE49-F238E27FC236}">
                <a16:creationId xmlns:a16="http://schemas.microsoft.com/office/drawing/2014/main" id="{2E7DA813-82F2-C44A-9908-4618AAC34E30}"/>
              </a:ext>
            </a:extLst>
          </p:cNvPr>
          <p:cNvSpPr/>
          <p:nvPr/>
        </p:nvSpPr>
        <p:spPr>
          <a:xfrm>
            <a:off x="7401464" y="3555306"/>
            <a:ext cx="1566093" cy="305981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0A32D6-31C4-BDBF-45BF-F45BBCC4700C}"/>
              </a:ext>
            </a:extLst>
          </p:cNvPr>
          <p:cNvSpPr txBox="1"/>
          <p:nvPr/>
        </p:nvSpPr>
        <p:spPr>
          <a:xfrm>
            <a:off x="360947" y="4584032"/>
            <a:ext cx="184731" cy="369332"/>
          </a:xfrm>
          <a:prstGeom prst="rect">
            <a:avLst/>
          </a:prstGeom>
          <a:noFill/>
        </p:spPr>
        <p:txBody>
          <a:bodyPr wrap="none" rtlCol="0">
            <a:spAutoFit/>
          </a:bodyPr>
          <a:lstStyle/>
          <a:p>
            <a:endParaRPr lang="en-US" dirty="0"/>
          </a:p>
        </p:txBody>
      </p:sp>
      <p:sp>
        <p:nvSpPr>
          <p:cNvPr id="8" name="Content Placeholder 7">
            <a:extLst>
              <a:ext uri="{FF2B5EF4-FFF2-40B4-BE49-F238E27FC236}">
                <a16:creationId xmlns:a16="http://schemas.microsoft.com/office/drawing/2014/main" id="{4A5555E2-D143-BD46-8F6E-82CFDFF9E866}"/>
              </a:ext>
            </a:extLst>
          </p:cNvPr>
          <p:cNvSpPr>
            <a:spLocks noGrp="1"/>
          </p:cNvSpPr>
          <p:nvPr>
            <p:ph idx="4294967295"/>
          </p:nvPr>
        </p:nvSpPr>
        <p:spPr>
          <a:xfrm>
            <a:off x="1007279" y="3378838"/>
            <a:ext cx="9222571" cy="2793357"/>
          </a:xfrm>
        </p:spPr>
        <p:txBody>
          <a:bodyPr>
            <a:normAutofit/>
          </a:bodyPr>
          <a:lstStyle/>
          <a:p>
            <a:pPr marL="0" indent="0" algn="ctr">
              <a:buNone/>
            </a:pPr>
            <a:r>
              <a:rPr lang="en-US" sz="4000" b="1" i="1" dirty="0">
                <a:solidFill>
                  <a:srgbClr val="094BA7"/>
                </a:solidFill>
                <a:latin typeface="Times New Roman" panose="02020603050405020304" pitchFamily="18" charset="0"/>
                <a:cs typeface="Times New Roman" panose="02020603050405020304" pitchFamily="18" charset="0"/>
              </a:rPr>
              <a:t>Results</a:t>
            </a:r>
          </a:p>
          <a:p>
            <a:pPr>
              <a:buClr>
                <a:srgbClr val="00B050"/>
              </a:buClr>
            </a:pPr>
            <a:r>
              <a:rPr lang="en-US" sz="3000" b="1" dirty="0">
                <a:latin typeface="Times New Roman" panose="02020603050405020304" pitchFamily="18" charset="0"/>
                <a:cs typeface="Times New Roman" panose="02020603050405020304" pitchFamily="18" charset="0"/>
              </a:rPr>
              <a:t>“Plasticity” of venous providers</a:t>
            </a:r>
          </a:p>
          <a:p>
            <a:pPr lvl="1">
              <a:buClr>
                <a:srgbClr val="0070C0"/>
              </a:buClr>
            </a:pPr>
            <a:r>
              <a:rPr lang="en-US" sz="3000" b="1" dirty="0">
                <a:solidFill>
                  <a:srgbClr val="00B050"/>
                </a:solidFill>
                <a:latin typeface="Times New Roman" panose="02020603050405020304" pitchFamily="18" charset="0"/>
                <a:cs typeface="Times New Roman" panose="02020603050405020304" pitchFamily="18" charset="0"/>
              </a:rPr>
              <a:t>11 – 18 patients / </a:t>
            </a:r>
            <a:r>
              <a:rPr lang="en-US" sz="3000" b="1" dirty="0" err="1">
                <a:solidFill>
                  <a:srgbClr val="00B050"/>
                </a:solidFill>
                <a:latin typeface="Times New Roman" panose="02020603050405020304" pitchFamily="18" charset="0"/>
                <a:cs typeface="Times New Roman" panose="02020603050405020304" pitchFamily="18" charset="0"/>
              </a:rPr>
              <a:t>yr</a:t>
            </a:r>
            <a:r>
              <a:rPr lang="en-US" sz="3000" b="1" dirty="0">
                <a:solidFill>
                  <a:srgbClr val="00B050"/>
                </a:solidFill>
                <a:latin typeface="Times New Roman" panose="02020603050405020304" pitchFamily="18" charset="0"/>
                <a:cs typeface="Times New Roman" panose="02020603050405020304" pitchFamily="18" charset="0"/>
              </a:rPr>
              <a:t> – 35.4% of providers</a:t>
            </a:r>
          </a:p>
          <a:p>
            <a:pPr lvl="1">
              <a:buClr>
                <a:srgbClr val="0070C0"/>
              </a:buClr>
            </a:pPr>
            <a:r>
              <a:rPr lang="en-US" sz="3000" b="1" dirty="0">
                <a:solidFill>
                  <a:srgbClr val="00B050"/>
                </a:solidFill>
                <a:latin typeface="Times New Roman" panose="02020603050405020304" pitchFamily="18" charset="0"/>
                <a:cs typeface="Times New Roman" panose="02020603050405020304" pitchFamily="18" charset="0"/>
              </a:rPr>
              <a:t>&gt; 35 patients per year – 32.5% of providers</a:t>
            </a:r>
          </a:p>
          <a:p>
            <a:pPr>
              <a:buClr>
                <a:srgbClr val="00B050"/>
              </a:buClr>
            </a:pPr>
            <a:r>
              <a:rPr lang="en-US" sz="3000" b="1" dirty="0">
                <a:latin typeface="Times New Roman" panose="02020603050405020304" pitchFamily="18" charset="0"/>
                <a:cs typeface="Times New Roman" panose="02020603050405020304" pitchFamily="18" charset="0"/>
              </a:rPr>
              <a:t>Vascular surgeons less likely to be outliers (p &lt; .05)</a:t>
            </a:r>
          </a:p>
          <a:p>
            <a:pPr lvl="1">
              <a:buClr>
                <a:srgbClr val="00B050"/>
              </a:buClr>
            </a:pPr>
            <a:endParaRPr lang="en-US" sz="30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449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875E-6 1.48148E-6 L -0.00156 -0.21227 " pathEditMode="relative" rAng="0" ptsTypes="AA">
                                      <p:cBhvr>
                                        <p:cTn id="6" dur="500" fill="hold"/>
                                        <p:tgtEl>
                                          <p:spTgt spid="3"/>
                                        </p:tgtEl>
                                        <p:attrNameLst>
                                          <p:attrName>ppt_x</p:attrName>
                                          <p:attrName>ppt_y</p:attrName>
                                        </p:attrNameLst>
                                      </p:cBhvr>
                                      <p:rCtr x="-78" y="-10625"/>
                                    </p:animMotion>
                                  </p:childTnLst>
                                </p:cTn>
                              </p:par>
                              <p:par>
                                <p:cTn id="7" presetID="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xit" presetSubtype="1" fill="hold" grpId="1" nodeType="click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0-ppt_h/2"/>
                                          </p:val>
                                        </p:tav>
                                      </p:tavLst>
                                    </p:anim>
                                    <p:set>
                                      <p:cBhvr>
                                        <p:cTn id="16" dur="1" fill="hold">
                                          <p:stCondLst>
                                            <p:cond delay="499"/>
                                          </p:stCondLst>
                                        </p:cTn>
                                        <p:tgtEl>
                                          <p:spTgt spid="8"/>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8BF3-B43D-3B42-A7ED-0CFC5B3FE890}"/>
              </a:ext>
            </a:extLst>
          </p:cNvPr>
          <p:cNvSpPr>
            <a:spLocks noGrp="1"/>
          </p:cNvSpPr>
          <p:nvPr>
            <p:ph type="title"/>
          </p:nvPr>
        </p:nvSpPr>
        <p:spPr>
          <a:xfrm>
            <a:off x="1641059" y="183006"/>
            <a:ext cx="8788399" cy="725488"/>
          </a:xfrm>
        </p:spPr>
        <p:txBody>
          <a:bodyPr>
            <a:normAutofit/>
          </a:bodyPr>
          <a:lstStyle/>
          <a:p>
            <a:r>
              <a:rPr lang="en-US" dirty="0">
                <a:solidFill>
                  <a:srgbClr val="C00000"/>
                </a:solidFill>
              </a:rPr>
              <a:t>We Need To Redefine the Argument</a:t>
            </a:r>
            <a:endParaRPr lang="en-US" sz="2400" i="1" dirty="0">
              <a:solidFill>
                <a:srgbClr val="C00000"/>
              </a:solidFill>
            </a:endParaRPr>
          </a:p>
        </p:txBody>
      </p:sp>
      <p:grpSp>
        <p:nvGrpSpPr>
          <p:cNvPr id="4" name="Group 3">
            <a:extLst>
              <a:ext uri="{FF2B5EF4-FFF2-40B4-BE49-F238E27FC236}">
                <a16:creationId xmlns:a16="http://schemas.microsoft.com/office/drawing/2014/main" id="{C819F3F5-B5FC-696A-70F4-9B3A2421CC31}"/>
              </a:ext>
            </a:extLst>
          </p:cNvPr>
          <p:cNvGrpSpPr/>
          <p:nvPr/>
        </p:nvGrpSpPr>
        <p:grpSpPr>
          <a:xfrm>
            <a:off x="1870079" y="994219"/>
            <a:ext cx="8788398" cy="5644965"/>
            <a:chOff x="1289823" y="1007943"/>
            <a:chExt cx="8461214" cy="3481604"/>
          </a:xfrm>
        </p:grpSpPr>
        <p:pic>
          <p:nvPicPr>
            <p:cNvPr id="5" name="Picture 4">
              <a:extLst>
                <a:ext uri="{FF2B5EF4-FFF2-40B4-BE49-F238E27FC236}">
                  <a16:creationId xmlns:a16="http://schemas.microsoft.com/office/drawing/2014/main" id="{9A7FCDCB-3DE7-5A49-9D8C-C234326A245E}"/>
                </a:ext>
              </a:extLst>
            </p:cNvPr>
            <p:cNvPicPr>
              <a:picLocks noChangeAspect="1"/>
            </p:cNvPicPr>
            <p:nvPr/>
          </p:nvPicPr>
          <p:blipFill>
            <a:blip r:embed="rId3"/>
            <a:stretch>
              <a:fillRect/>
            </a:stretch>
          </p:blipFill>
          <p:spPr>
            <a:xfrm>
              <a:off x="1289823" y="1007943"/>
              <a:ext cx="8461214" cy="3481604"/>
            </a:xfrm>
            <a:prstGeom prst="rect">
              <a:avLst/>
            </a:prstGeom>
          </p:spPr>
        </p:pic>
        <p:sp>
          <p:nvSpPr>
            <p:cNvPr id="3" name="TextBox 2">
              <a:extLst>
                <a:ext uri="{FF2B5EF4-FFF2-40B4-BE49-F238E27FC236}">
                  <a16:creationId xmlns:a16="http://schemas.microsoft.com/office/drawing/2014/main" id="{1B8CD839-CDB5-FE42-8714-D26EE0CBE501}"/>
                </a:ext>
              </a:extLst>
            </p:cNvPr>
            <p:cNvSpPr txBox="1"/>
            <p:nvPr/>
          </p:nvSpPr>
          <p:spPr>
            <a:xfrm>
              <a:off x="3617124" y="3298122"/>
              <a:ext cx="4817648"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Lawrence PF, J </a:t>
              </a:r>
              <a:r>
                <a:rPr lang="en-US" b="1" i="1" dirty="0" err="1">
                  <a:latin typeface="Times New Roman" panose="02020603050405020304" pitchFamily="18" charset="0"/>
                  <a:cs typeface="Times New Roman" panose="02020603050405020304" pitchFamily="18" charset="0"/>
                </a:rPr>
                <a:t>Vasc</a:t>
              </a:r>
              <a:r>
                <a:rPr lang="en-US" b="1" i="1" dirty="0">
                  <a:latin typeface="Times New Roman" panose="02020603050405020304" pitchFamily="18" charset="0"/>
                  <a:cs typeface="Times New Roman" panose="02020603050405020304" pitchFamily="18" charset="0"/>
                </a:rPr>
                <a:t> Surg 2016</a:t>
              </a:r>
            </a:p>
          </p:txBody>
        </p:sp>
      </p:grpSp>
      <p:sp>
        <p:nvSpPr>
          <p:cNvPr id="6" name="TextBox 5">
            <a:extLst>
              <a:ext uri="{FF2B5EF4-FFF2-40B4-BE49-F238E27FC236}">
                <a16:creationId xmlns:a16="http://schemas.microsoft.com/office/drawing/2014/main" id="{DB9B1C03-BB5B-7E50-2A0D-4F7F14359684}"/>
              </a:ext>
            </a:extLst>
          </p:cNvPr>
          <p:cNvSpPr txBox="1"/>
          <p:nvPr/>
        </p:nvSpPr>
        <p:spPr>
          <a:xfrm>
            <a:off x="299041" y="4633168"/>
            <a:ext cx="11692128" cy="954107"/>
          </a:xfrm>
          <a:prstGeom prst="rect">
            <a:avLst/>
          </a:prstGeom>
          <a:noFill/>
        </p:spPr>
        <p:txBody>
          <a:bodyPr wrap="square" rtlCol="0">
            <a:spAutoFit/>
          </a:bodyPr>
          <a:lstStyle/>
          <a:p>
            <a:pPr algn="ctr"/>
            <a:r>
              <a:rPr lang="en-US" sz="2800" b="1" i="1" dirty="0">
                <a:solidFill>
                  <a:schemeClr val="accent1">
                    <a:lumMod val="75000"/>
                  </a:schemeClr>
                </a:solidFill>
                <a:latin typeface="Times New Roman" panose="02020603050405020304" pitchFamily="18" charset="0"/>
                <a:cs typeface="Times New Roman" panose="02020603050405020304" pitchFamily="18" charset="0"/>
              </a:rPr>
              <a:t>”Overutilization” usually defined by groups with a vested interest in controlling venous disease</a:t>
            </a:r>
          </a:p>
        </p:txBody>
      </p:sp>
      <p:sp>
        <p:nvSpPr>
          <p:cNvPr id="7" name="TextBox 6">
            <a:extLst>
              <a:ext uri="{FF2B5EF4-FFF2-40B4-BE49-F238E27FC236}">
                <a16:creationId xmlns:a16="http://schemas.microsoft.com/office/drawing/2014/main" id="{BFE70CC9-7572-3573-DF3F-5281C5B0DE7E}"/>
              </a:ext>
            </a:extLst>
          </p:cNvPr>
          <p:cNvSpPr txBox="1"/>
          <p:nvPr/>
        </p:nvSpPr>
        <p:spPr>
          <a:xfrm>
            <a:off x="299041" y="5162670"/>
            <a:ext cx="11692128" cy="954107"/>
          </a:xfrm>
          <a:prstGeom prst="rect">
            <a:avLst/>
          </a:prstGeom>
          <a:noFill/>
        </p:spPr>
        <p:txBody>
          <a:bodyPr wrap="square" rtlCol="0">
            <a:spAutoFit/>
          </a:bodyPr>
          <a:lstStyle/>
          <a:p>
            <a:pPr algn="ctr"/>
            <a:r>
              <a:rPr lang="en-US" sz="2800" b="1" i="1" dirty="0">
                <a:solidFill>
                  <a:schemeClr val="accent1">
                    <a:lumMod val="75000"/>
                  </a:schemeClr>
                </a:solidFill>
                <a:latin typeface="Times New Roman" panose="02020603050405020304" pitchFamily="18" charset="0"/>
                <a:cs typeface="Times New Roman" panose="02020603050405020304" pitchFamily="18" charset="0"/>
              </a:rPr>
              <a:t>But …</a:t>
            </a:r>
          </a:p>
          <a:p>
            <a:pPr algn="ctr"/>
            <a:r>
              <a:rPr lang="en-US" sz="2800" b="1" i="1" dirty="0">
                <a:solidFill>
                  <a:schemeClr val="accent1">
                    <a:lumMod val="75000"/>
                  </a:schemeClr>
                </a:solidFill>
                <a:latin typeface="Times New Roman" panose="02020603050405020304" pitchFamily="18" charset="0"/>
                <a:cs typeface="Times New Roman" panose="02020603050405020304" pitchFamily="18" charset="0"/>
              </a:rPr>
              <a:t>Is this Reality and rather reflects increase access to </a:t>
            </a:r>
            <a:r>
              <a:rPr lang="en-US" sz="2800" b="1" i="1" dirty="0">
                <a:solidFill>
                  <a:srgbClr val="00B050"/>
                </a:solidFill>
                <a:latin typeface="Times New Roman" panose="02020603050405020304" pitchFamily="18" charset="0"/>
                <a:cs typeface="Times New Roman" panose="02020603050405020304" pitchFamily="18" charset="0"/>
              </a:rPr>
              <a:t>APPROPRIATE</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care</a:t>
            </a:r>
          </a:p>
        </p:txBody>
      </p:sp>
      <p:sp>
        <p:nvSpPr>
          <p:cNvPr id="8" name="TextBox 7">
            <a:extLst>
              <a:ext uri="{FF2B5EF4-FFF2-40B4-BE49-F238E27FC236}">
                <a16:creationId xmlns:a16="http://schemas.microsoft.com/office/drawing/2014/main" id="{616C492A-885D-0E5B-3BD5-70106D0F1967}"/>
              </a:ext>
            </a:extLst>
          </p:cNvPr>
          <p:cNvSpPr txBox="1"/>
          <p:nvPr/>
        </p:nvSpPr>
        <p:spPr>
          <a:xfrm>
            <a:off x="189194" y="5720887"/>
            <a:ext cx="11692128" cy="954107"/>
          </a:xfrm>
          <a:prstGeom prst="rect">
            <a:avLst/>
          </a:prstGeom>
          <a:noFill/>
        </p:spPr>
        <p:txBody>
          <a:bodyPr wrap="square" rtlCol="0">
            <a:spAutoFit/>
          </a:bodyPr>
          <a:lstStyle/>
          <a:p>
            <a:pPr algn="ctr"/>
            <a:r>
              <a:rPr lang="en-US" sz="2800" b="1" i="1" dirty="0">
                <a:solidFill>
                  <a:schemeClr val="accent1">
                    <a:lumMod val="75000"/>
                  </a:schemeClr>
                </a:solidFill>
                <a:latin typeface="Times New Roman" panose="02020603050405020304" pitchFamily="18" charset="0"/>
                <a:cs typeface="Times New Roman" panose="02020603050405020304" pitchFamily="18" charset="0"/>
              </a:rPr>
              <a:t>And…</a:t>
            </a:r>
          </a:p>
          <a:p>
            <a:pPr algn="ctr"/>
            <a:r>
              <a:rPr lang="en-US" sz="2800" b="1" i="1" dirty="0">
                <a:solidFill>
                  <a:schemeClr val="accent1">
                    <a:lumMod val="75000"/>
                  </a:schemeClr>
                </a:solidFill>
                <a:latin typeface="Times New Roman" panose="02020603050405020304" pitchFamily="18" charset="0"/>
                <a:cs typeface="Times New Roman" panose="02020603050405020304" pitchFamily="18" charset="0"/>
              </a:rPr>
              <a:t>Does is this view beneficial to anyone (patients, physicians, industry)</a:t>
            </a:r>
          </a:p>
        </p:txBody>
      </p:sp>
      <p:graphicFrame>
        <p:nvGraphicFramePr>
          <p:cNvPr id="9" name="Table 4">
            <a:extLst>
              <a:ext uri="{FF2B5EF4-FFF2-40B4-BE49-F238E27FC236}">
                <a16:creationId xmlns:a16="http://schemas.microsoft.com/office/drawing/2014/main" id="{3F6EE006-A6AD-0BE0-3DC2-5B3CB1AF5203}"/>
              </a:ext>
            </a:extLst>
          </p:cNvPr>
          <p:cNvGraphicFramePr>
            <a:graphicFrameLocks noGrp="1"/>
          </p:cNvGraphicFramePr>
          <p:nvPr>
            <p:ph idx="1"/>
            <p:extLst>
              <p:ext uri="{D42A27DB-BD31-4B8C-83A1-F6EECF244321}">
                <p14:modId xmlns:p14="http://schemas.microsoft.com/office/powerpoint/2010/main" val="2731708497"/>
              </p:ext>
            </p:extLst>
          </p:nvPr>
        </p:nvGraphicFramePr>
        <p:xfrm>
          <a:off x="661146" y="3312461"/>
          <a:ext cx="10869707" cy="1828800"/>
        </p:xfrm>
        <a:graphic>
          <a:graphicData uri="http://schemas.openxmlformats.org/drawingml/2006/table">
            <a:tbl>
              <a:tblPr firstRow="1" bandRow="1">
                <a:tableStyleId>{5C22544A-7EE6-4342-B048-85BDC9FD1C3A}</a:tableStyleId>
              </a:tblPr>
              <a:tblGrid>
                <a:gridCol w="2850777">
                  <a:extLst>
                    <a:ext uri="{9D8B030D-6E8A-4147-A177-3AD203B41FA5}">
                      <a16:colId xmlns:a16="http://schemas.microsoft.com/office/drawing/2014/main" val="1753443480"/>
                    </a:ext>
                  </a:extLst>
                </a:gridCol>
                <a:gridCol w="1497106">
                  <a:extLst>
                    <a:ext uri="{9D8B030D-6E8A-4147-A177-3AD203B41FA5}">
                      <a16:colId xmlns:a16="http://schemas.microsoft.com/office/drawing/2014/main" val="2130600480"/>
                    </a:ext>
                  </a:extLst>
                </a:gridCol>
                <a:gridCol w="2514025">
                  <a:extLst>
                    <a:ext uri="{9D8B030D-6E8A-4147-A177-3AD203B41FA5}">
                      <a16:colId xmlns:a16="http://schemas.microsoft.com/office/drawing/2014/main" val="2501580055"/>
                    </a:ext>
                  </a:extLst>
                </a:gridCol>
                <a:gridCol w="2362980">
                  <a:extLst>
                    <a:ext uri="{9D8B030D-6E8A-4147-A177-3AD203B41FA5}">
                      <a16:colId xmlns:a16="http://schemas.microsoft.com/office/drawing/2014/main" val="531035935"/>
                    </a:ext>
                  </a:extLst>
                </a:gridCol>
                <a:gridCol w="1644819">
                  <a:extLst>
                    <a:ext uri="{9D8B030D-6E8A-4147-A177-3AD203B41FA5}">
                      <a16:colId xmlns:a16="http://schemas.microsoft.com/office/drawing/2014/main" val="3422206129"/>
                    </a:ext>
                  </a:extLst>
                </a:gridCol>
              </a:tblGrid>
              <a:tr h="370840">
                <a:tc>
                  <a:txBody>
                    <a:bodyPr/>
                    <a:lstStyle/>
                    <a:p>
                      <a:endParaRPr lang="en-US" b="1" i="0" dirty="0">
                        <a:latin typeface="Times New Roman" panose="02020603050405020304" pitchFamily="18" charset="0"/>
                        <a:cs typeface="Times New Roman" panose="02020603050405020304" pitchFamily="18" charset="0"/>
                      </a:endParaRPr>
                    </a:p>
                  </a:txBody>
                  <a:tcPr anchor="ctr"/>
                </a:tc>
                <a:tc>
                  <a:txBody>
                    <a:bodyPr/>
                    <a:lstStyle/>
                    <a:p>
                      <a:pPr algn="ctr"/>
                      <a:r>
                        <a:rPr lang="en-US" b="1" i="0" dirty="0">
                          <a:latin typeface="Times New Roman" panose="02020603050405020304" pitchFamily="18" charset="0"/>
                          <a:cs typeface="Times New Roman" panose="02020603050405020304" pitchFamily="18" charset="0"/>
                        </a:rPr>
                        <a:t>N (Physicians)</a:t>
                      </a:r>
                    </a:p>
                  </a:txBody>
                  <a:tcPr anchor="ctr"/>
                </a:tc>
                <a:tc>
                  <a:txBody>
                    <a:bodyPr/>
                    <a:lstStyle/>
                    <a:p>
                      <a:pPr algn="ctr"/>
                      <a:r>
                        <a:rPr lang="en-US" b="1" i="0" dirty="0">
                          <a:latin typeface="Times New Roman" panose="02020603050405020304" pitchFamily="18" charset="0"/>
                          <a:cs typeface="Times New Roman" panose="02020603050405020304" pitchFamily="18" charset="0"/>
                        </a:rPr>
                        <a:t>Mean Ablations / </a:t>
                      </a:r>
                      <a:r>
                        <a:rPr lang="en-US" b="1" i="0" dirty="0" err="1">
                          <a:latin typeface="Times New Roman" panose="02020603050405020304" pitchFamily="18" charset="0"/>
                          <a:cs typeface="Times New Roman" panose="02020603050405020304" pitchFamily="18" charset="0"/>
                        </a:rPr>
                        <a:t>pt</a:t>
                      </a:r>
                      <a:endParaRPr lang="en-US" b="1" i="0" dirty="0">
                        <a:latin typeface="Times New Roman" panose="02020603050405020304" pitchFamily="18" charset="0"/>
                        <a:cs typeface="Times New Roman" panose="02020603050405020304" pitchFamily="18" charset="0"/>
                      </a:endParaRPr>
                    </a:p>
                  </a:txBody>
                  <a:tcPr anchor="ctr"/>
                </a:tc>
                <a:tc>
                  <a:txBody>
                    <a:bodyPr/>
                    <a:lstStyle/>
                    <a:p>
                      <a:pPr algn="ctr"/>
                      <a:r>
                        <a:rPr lang="en-US" b="1" i="0" dirty="0">
                          <a:latin typeface="Times New Roman" panose="02020603050405020304" pitchFamily="18" charset="0"/>
                          <a:cs typeface="Times New Roman" panose="02020603050405020304" pitchFamily="18" charset="0"/>
                        </a:rPr>
                        <a:t>Outlier</a:t>
                      </a:r>
                    </a:p>
                  </a:txBody>
                  <a:tcPr anchor="ctr"/>
                </a:tc>
                <a:tc>
                  <a:txBody>
                    <a:bodyPr/>
                    <a:lstStyle/>
                    <a:p>
                      <a:pPr algn="ctr"/>
                      <a:r>
                        <a:rPr lang="en-US" b="1" i="0" dirty="0">
                          <a:latin typeface="Times New Roman" panose="02020603050405020304" pitchFamily="18" charset="0"/>
                          <a:cs typeface="Times New Roman" panose="02020603050405020304" pitchFamily="18" charset="0"/>
                        </a:rPr>
                        <a:t>% Outliers</a:t>
                      </a:r>
                    </a:p>
                  </a:txBody>
                  <a:tcPr anchor="ctr"/>
                </a:tc>
                <a:extLst>
                  <a:ext uri="{0D108BD9-81ED-4DB2-BD59-A6C34878D82A}">
                    <a16:rowId xmlns:a16="http://schemas.microsoft.com/office/drawing/2014/main" val="2344453624"/>
                  </a:ext>
                </a:extLst>
              </a:tr>
              <a:tr h="370840">
                <a:tc>
                  <a:txBody>
                    <a:bodyPr/>
                    <a:lstStyle/>
                    <a:p>
                      <a:r>
                        <a:rPr lang="en-US" sz="2000" b="1" i="0" dirty="0">
                          <a:solidFill>
                            <a:schemeClr val="accent1">
                              <a:lumMod val="50000"/>
                            </a:schemeClr>
                          </a:solidFill>
                          <a:latin typeface="Times New Roman" panose="02020603050405020304" pitchFamily="18" charset="0"/>
                          <a:cs typeface="Times New Roman" panose="02020603050405020304" pitchFamily="18" charset="0"/>
                        </a:rPr>
                        <a:t>Crawford, et al (2019)</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10,131</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1.6 ± 0.77</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+ 1 S.D. (&gt; 2 </a:t>
                      </a:r>
                      <a:r>
                        <a:rPr lang="en-US" sz="2000" b="1" i="0" dirty="0" err="1">
                          <a:solidFill>
                            <a:schemeClr val="accent1">
                              <a:lumMod val="50000"/>
                            </a:schemeClr>
                          </a:solidFill>
                          <a:latin typeface="Times New Roman" panose="02020603050405020304" pitchFamily="18" charset="0"/>
                          <a:cs typeface="Times New Roman" panose="02020603050405020304" pitchFamily="18" charset="0"/>
                        </a:rPr>
                        <a:t>pt</a:t>
                      </a:r>
                      <a:r>
                        <a:rPr lang="en-US" sz="2000" b="1" i="0" dirty="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22%</a:t>
                      </a:r>
                    </a:p>
                  </a:txBody>
                  <a:tcPr anchor="ctr"/>
                </a:tc>
                <a:extLst>
                  <a:ext uri="{0D108BD9-81ED-4DB2-BD59-A6C34878D82A}">
                    <a16:rowId xmlns:a16="http://schemas.microsoft.com/office/drawing/2014/main" val="2578843240"/>
                  </a:ext>
                </a:extLst>
              </a:tr>
              <a:tr h="370840">
                <a:tc>
                  <a:txBody>
                    <a:bodyPr/>
                    <a:lstStyle/>
                    <a:p>
                      <a:r>
                        <a:rPr lang="en-US" sz="2000" b="1" i="0" dirty="0">
                          <a:solidFill>
                            <a:schemeClr val="accent1">
                              <a:lumMod val="50000"/>
                            </a:schemeClr>
                          </a:solidFill>
                          <a:latin typeface="Times New Roman" panose="02020603050405020304" pitchFamily="18" charset="0"/>
                          <a:cs typeface="Times New Roman" panose="02020603050405020304" pitchFamily="18" charset="0"/>
                        </a:rPr>
                        <a:t>Mann et al (2019)</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2462</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1.9 ± 0.8</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+ 2 S.D. (&gt; 3.4 / </a:t>
                      </a:r>
                      <a:r>
                        <a:rPr lang="en-US" sz="2000" b="1" i="0" dirty="0" err="1">
                          <a:solidFill>
                            <a:schemeClr val="accent1">
                              <a:lumMod val="50000"/>
                            </a:schemeClr>
                          </a:solidFill>
                          <a:latin typeface="Times New Roman" panose="02020603050405020304" pitchFamily="18" charset="0"/>
                          <a:cs typeface="Times New Roman" panose="02020603050405020304" pitchFamily="18" charset="0"/>
                        </a:rPr>
                        <a:t>pt</a:t>
                      </a:r>
                      <a:r>
                        <a:rPr lang="en-US" sz="2000" b="1" i="0" dirty="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4.3%</a:t>
                      </a:r>
                    </a:p>
                  </a:txBody>
                  <a:tcPr anchor="ctr"/>
                </a:tc>
                <a:extLst>
                  <a:ext uri="{0D108BD9-81ED-4DB2-BD59-A6C34878D82A}">
                    <a16:rowId xmlns:a16="http://schemas.microsoft.com/office/drawing/2014/main" val="1866753521"/>
                  </a:ext>
                </a:extLst>
              </a:tr>
              <a:tr h="370840">
                <a:tc>
                  <a:txBody>
                    <a:bodyPr/>
                    <a:lstStyle/>
                    <a:p>
                      <a:r>
                        <a:rPr lang="en-US" sz="2000" b="1" i="0" dirty="0" err="1">
                          <a:solidFill>
                            <a:schemeClr val="accent1">
                              <a:lumMod val="50000"/>
                            </a:schemeClr>
                          </a:solidFill>
                          <a:latin typeface="Times New Roman" panose="02020603050405020304" pitchFamily="18" charset="0"/>
                          <a:cs typeface="Times New Roman" panose="02020603050405020304" pitchFamily="18" charset="0"/>
                        </a:rPr>
                        <a:t>Stonko</a:t>
                      </a:r>
                      <a:r>
                        <a:rPr lang="en-US" sz="2000" b="1" i="0" dirty="0">
                          <a:solidFill>
                            <a:schemeClr val="accent1">
                              <a:lumMod val="50000"/>
                            </a:schemeClr>
                          </a:solidFill>
                          <a:latin typeface="Times New Roman" panose="02020603050405020304" pitchFamily="18" charset="0"/>
                          <a:cs typeface="Times New Roman" panose="02020603050405020304" pitchFamily="18" charset="0"/>
                        </a:rPr>
                        <a:t>, et al (2021)</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1558</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1.89 ± 0.6</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+ 2 S.D (&gt; 3.4 / </a:t>
                      </a:r>
                      <a:r>
                        <a:rPr lang="en-US" sz="2000" b="1" i="0" dirty="0" err="1">
                          <a:solidFill>
                            <a:schemeClr val="accent1">
                              <a:lumMod val="50000"/>
                            </a:schemeClr>
                          </a:solidFill>
                          <a:latin typeface="Times New Roman" panose="02020603050405020304" pitchFamily="18" charset="0"/>
                          <a:cs typeface="Times New Roman" panose="02020603050405020304" pitchFamily="18" charset="0"/>
                        </a:rPr>
                        <a:t>pt</a:t>
                      </a:r>
                      <a:r>
                        <a:rPr lang="en-US" sz="2000" b="1" i="0" dirty="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5.8%</a:t>
                      </a:r>
                    </a:p>
                  </a:txBody>
                  <a:tcPr anchor="ctr"/>
                </a:tc>
                <a:extLst>
                  <a:ext uri="{0D108BD9-81ED-4DB2-BD59-A6C34878D82A}">
                    <a16:rowId xmlns:a16="http://schemas.microsoft.com/office/drawing/2014/main" val="587597912"/>
                  </a:ext>
                </a:extLst>
              </a:tr>
            </a:tbl>
          </a:graphicData>
        </a:graphic>
      </p:graphicFrame>
      <p:sp>
        <p:nvSpPr>
          <p:cNvPr id="10" name="Rectangle 9">
            <a:extLst>
              <a:ext uri="{FF2B5EF4-FFF2-40B4-BE49-F238E27FC236}">
                <a16:creationId xmlns:a16="http://schemas.microsoft.com/office/drawing/2014/main" id="{0C78AF43-905A-A2D3-DCDD-D53D1CB66BFD}"/>
              </a:ext>
            </a:extLst>
          </p:cNvPr>
          <p:cNvSpPr/>
          <p:nvPr/>
        </p:nvSpPr>
        <p:spPr>
          <a:xfrm>
            <a:off x="671513" y="3958574"/>
            <a:ext cx="10836171" cy="40005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7ECB35-E765-026D-5CF1-147BC7459ADF}"/>
              </a:ext>
            </a:extLst>
          </p:cNvPr>
          <p:cNvSpPr/>
          <p:nvPr/>
        </p:nvSpPr>
        <p:spPr>
          <a:xfrm>
            <a:off x="676275" y="4358623"/>
            <a:ext cx="10836171" cy="78263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2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
                                        </p:tgtEl>
                                      </p:cBhvr>
                                      <p:by x="50000" y="50000"/>
                                    </p:animScale>
                                  </p:childTnLst>
                                </p:cTn>
                              </p:par>
                              <p:par>
                                <p:cTn id="7" presetID="0" presetClass="path" presetSubtype="0" accel="50000" decel="50000" fill="hold" nodeType="withEffect">
                                  <p:stCondLst>
                                    <p:cond delay="0"/>
                                  </p:stCondLst>
                                  <p:childTnLst>
                                    <p:animMotion origin="layout" path="M 0.02761 -0.02315 L 0.02526 -0.22106 " pathEditMode="relative" rAng="0" ptsTypes="AA">
                                      <p:cBhvr>
                                        <p:cTn id="8" dur="500" fill="hold"/>
                                        <p:tgtEl>
                                          <p:spTgt spid="4"/>
                                        </p:tgtEl>
                                        <p:attrNameLst>
                                          <p:attrName>ppt_x</p:attrName>
                                          <p:attrName>ppt_y</p:attrName>
                                        </p:attrNameLst>
                                      </p:cBhvr>
                                      <p:rCtr x="-117" y="-9907"/>
                                    </p:animMotion>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3.75E-6 0.01667 L 3.75E-6 -0.13958 " pathEditMode="relative" rAng="0" ptsTypes="AA">
                                      <p:cBhvr>
                                        <p:cTn id="16" dur="500" fill="hold"/>
                                        <p:tgtEl>
                                          <p:spTgt spid="6"/>
                                        </p:tgtEl>
                                        <p:attrNameLst>
                                          <p:attrName>ppt_x</p:attrName>
                                          <p:attrName>ppt_y</p:attrName>
                                        </p:attrNameLst>
                                      </p:cBhvr>
                                      <p:rCtr x="0" y="-7824"/>
                                    </p:animMotion>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3.75E-6 -2.22222E-6 L 3.75E-6 -0.06944 " pathEditMode="relative" rAng="0" ptsTypes="AA">
                                      <p:cBhvr>
                                        <p:cTn id="24" dur="500" fill="hold"/>
                                        <p:tgtEl>
                                          <p:spTgt spid="7"/>
                                        </p:tgtEl>
                                        <p:attrNameLst>
                                          <p:attrName>ppt_x</p:attrName>
                                          <p:attrName>ppt_y</p:attrName>
                                        </p:attrNameLst>
                                      </p:cBhvr>
                                      <p:rCtr x="0" y="-3472"/>
                                    </p:animMotion>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500" fill="hold"/>
                                        <p:tgtEl>
                                          <p:spTgt spid="4"/>
                                        </p:tgtEl>
                                      </p:cBhvr>
                                      <p:by x="0" y="0"/>
                                    </p:animScale>
                                  </p:childTnLst>
                                </p:cTn>
                              </p:par>
                              <p:par>
                                <p:cTn id="33" presetID="9" presetClass="exit" presetSubtype="0" fill="hold" grpId="2" nodeType="withEffect">
                                  <p:stCondLst>
                                    <p:cond delay="0"/>
                                  </p:stCondLst>
                                  <p:childTnLst>
                                    <p:animEffect transition="out" filter="dissolv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75E-6 -2.22222E-6 L -0.00391 -0.42662 " pathEditMode="relative" rAng="0" ptsTypes="AA">
                                      <p:cBhvr>
                                        <p:cTn id="40" dur="500" fill="hold"/>
                                        <p:tgtEl>
                                          <p:spTgt spid="7"/>
                                        </p:tgtEl>
                                        <p:attrNameLst>
                                          <p:attrName>ppt_x</p:attrName>
                                          <p:attrName>ppt_y</p:attrName>
                                        </p:attrNameLst>
                                      </p:cBhvr>
                                      <p:rCtr x="-195" y="-21343"/>
                                    </p:animMotion>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10" grpId="0" animBg="1"/>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B879-1B82-EA48-AB08-2AA02DA6823F}"/>
              </a:ext>
            </a:extLst>
          </p:cNvPr>
          <p:cNvSpPr>
            <a:spLocks noGrp="1"/>
          </p:cNvSpPr>
          <p:nvPr>
            <p:ph type="title"/>
          </p:nvPr>
        </p:nvSpPr>
        <p:spPr>
          <a:xfrm>
            <a:off x="441538" y="397921"/>
            <a:ext cx="10515600" cy="715328"/>
          </a:xfrm>
        </p:spPr>
        <p:txBody>
          <a:bodyPr>
            <a:normAutofit fontScale="90000"/>
          </a:bodyPr>
          <a:lstStyle/>
          <a:p>
            <a:pPr>
              <a:lnSpc>
                <a:spcPct val="70000"/>
              </a:lnSpc>
            </a:pPr>
            <a:r>
              <a:rPr lang="en-US" dirty="0">
                <a:solidFill>
                  <a:srgbClr val="C00000"/>
                </a:solidFill>
              </a:rPr>
              <a:t>III. The Problem of Physician Burnout</a:t>
            </a:r>
            <a:br>
              <a:rPr lang="en-US" dirty="0"/>
            </a:br>
            <a:r>
              <a:rPr lang="en-US" sz="2400" i="1" dirty="0">
                <a:solidFill>
                  <a:srgbClr val="00B050"/>
                </a:solidFill>
              </a:rPr>
              <a:t>Coleman DW, J </a:t>
            </a:r>
            <a:r>
              <a:rPr lang="en-US" sz="2400" i="1" dirty="0" err="1">
                <a:solidFill>
                  <a:srgbClr val="00B050"/>
                </a:solidFill>
              </a:rPr>
              <a:t>Vasc</a:t>
            </a:r>
            <a:r>
              <a:rPr lang="en-US" sz="2400" i="1" dirty="0">
                <a:solidFill>
                  <a:srgbClr val="00B050"/>
                </a:solidFill>
              </a:rPr>
              <a:t> Surg 2021</a:t>
            </a:r>
          </a:p>
        </p:txBody>
      </p:sp>
      <p:sp>
        <p:nvSpPr>
          <p:cNvPr id="3" name="Content Placeholder 2">
            <a:extLst>
              <a:ext uri="{FF2B5EF4-FFF2-40B4-BE49-F238E27FC236}">
                <a16:creationId xmlns:a16="http://schemas.microsoft.com/office/drawing/2014/main" id="{3B73FB14-524D-8849-AAE2-F410FC46B333}"/>
              </a:ext>
            </a:extLst>
          </p:cNvPr>
          <p:cNvSpPr>
            <a:spLocks noGrp="1"/>
          </p:cNvSpPr>
          <p:nvPr>
            <p:ph idx="1"/>
          </p:nvPr>
        </p:nvSpPr>
        <p:spPr>
          <a:xfrm>
            <a:off x="312083" y="1480590"/>
            <a:ext cx="11343762" cy="4462602"/>
          </a:xfrm>
        </p:spPr>
        <p:txBody>
          <a:bodyPr>
            <a:normAutofit/>
          </a:bodyPr>
          <a:lstStyle/>
          <a:p>
            <a:pPr>
              <a:lnSpc>
                <a:spcPct val="110000"/>
              </a:lnSpc>
            </a:pPr>
            <a:r>
              <a:rPr lang="en-US" dirty="0"/>
              <a:t>Survey of 872 practicing members of the SVS (34.3% response rate)</a:t>
            </a:r>
          </a:p>
          <a:p>
            <a:pPr>
              <a:lnSpc>
                <a:spcPct val="110000"/>
              </a:lnSpc>
            </a:pPr>
            <a:r>
              <a:rPr lang="en-US" dirty="0"/>
              <a:t>Maslach Burnout Inventory (MBI) – Validated burnout assessment tool</a:t>
            </a:r>
          </a:p>
          <a:p>
            <a:pPr>
              <a:lnSpc>
                <a:spcPct val="110000"/>
              </a:lnSpc>
            </a:pPr>
            <a:r>
              <a:rPr lang="en-US" dirty="0"/>
              <a:t>363 (41.3%) with at least one symptom of burnout</a:t>
            </a:r>
          </a:p>
          <a:p>
            <a:pPr>
              <a:lnSpc>
                <a:spcPct val="110000"/>
              </a:lnSpc>
            </a:pPr>
            <a:r>
              <a:rPr lang="en-US" dirty="0"/>
              <a:t>Multivariate predictors of burnout </a:t>
            </a:r>
          </a:p>
          <a:p>
            <a:pPr lvl="1">
              <a:lnSpc>
                <a:spcPct val="110000"/>
              </a:lnSpc>
            </a:pPr>
            <a:r>
              <a:rPr lang="en-US" dirty="0"/>
              <a:t>Work-related physical pain</a:t>
            </a:r>
          </a:p>
          <a:p>
            <a:pPr lvl="1">
              <a:lnSpc>
                <a:spcPct val="110000"/>
              </a:lnSpc>
            </a:pPr>
            <a:r>
              <a:rPr lang="en-US" dirty="0"/>
              <a:t>Work-life conflicts</a:t>
            </a:r>
          </a:p>
          <a:p>
            <a:pPr lvl="1">
              <a:lnSpc>
                <a:spcPct val="110000"/>
              </a:lnSpc>
            </a:pPr>
            <a:r>
              <a:rPr lang="en-US" dirty="0"/>
              <a:t>Work safety concerns</a:t>
            </a:r>
          </a:p>
          <a:p>
            <a:pPr>
              <a:lnSpc>
                <a:spcPct val="110000"/>
              </a:lnSpc>
            </a:pPr>
            <a:r>
              <a:rPr lang="en-US" dirty="0"/>
              <a:t>69 (8%) with suicidal ideation within last 12 months</a:t>
            </a:r>
          </a:p>
          <a:p>
            <a:pPr lvl="1">
              <a:lnSpc>
                <a:spcPct val="140000"/>
              </a:lnSpc>
            </a:pPr>
            <a:endParaRPr lang="en-US" dirty="0"/>
          </a:p>
        </p:txBody>
      </p:sp>
      <p:sp>
        <p:nvSpPr>
          <p:cNvPr id="4" name="TextBox 3">
            <a:extLst>
              <a:ext uri="{FF2B5EF4-FFF2-40B4-BE49-F238E27FC236}">
                <a16:creationId xmlns:a16="http://schemas.microsoft.com/office/drawing/2014/main" id="{55742AE9-8F11-6C45-9A46-6E9CF5E34672}"/>
              </a:ext>
            </a:extLst>
          </p:cNvPr>
          <p:cNvSpPr txBox="1"/>
          <p:nvPr/>
        </p:nvSpPr>
        <p:spPr>
          <a:xfrm>
            <a:off x="761533" y="5486401"/>
            <a:ext cx="10736862" cy="1077218"/>
          </a:xfrm>
          <a:prstGeom prst="rect">
            <a:avLst/>
          </a:prstGeom>
          <a:noFill/>
        </p:spPr>
        <p:txBody>
          <a:bodyPr wrap="square" rtlCol="0">
            <a:spAutoFit/>
          </a:bodyPr>
          <a:lstStyle/>
          <a:p>
            <a:pPr algn="ctr"/>
            <a:r>
              <a:rPr lang="en-US" sz="3200" b="1" i="1" dirty="0">
                <a:solidFill>
                  <a:srgbClr val="00B050"/>
                </a:solidFill>
                <a:latin typeface="Times New Roman" panose="02020603050405020304" pitchFamily="18" charset="0"/>
                <a:cs typeface="Times New Roman" panose="02020603050405020304" pitchFamily="18" charset="0"/>
              </a:rPr>
              <a:t>The ABMS paradigm paradigm poorly accommodates life-long physician career pathways</a:t>
            </a:r>
          </a:p>
        </p:txBody>
      </p:sp>
    </p:spTree>
    <p:extLst>
      <p:ext uri="{BB962C8B-B14F-4D97-AF65-F5344CB8AC3E}">
        <p14:creationId xmlns:p14="http://schemas.microsoft.com/office/powerpoint/2010/main" val="17718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9167E-6 0.09213 L -0.00027 -0.0412 " pathEditMode="relative" rAng="0" ptsTypes="AA">
                                      <p:cBhvr>
                                        <p:cTn id="6" dur="500" fill="hold"/>
                                        <p:tgtEl>
                                          <p:spTgt spid="3"/>
                                        </p:tgtEl>
                                        <p:attrNameLst>
                                          <p:attrName>ppt_x</p:attrName>
                                          <p:attrName>ppt_y</p:attrName>
                                        </p:attrNameLst>
                                      </p:cBhvr>
                                      <p:rCtr x="-13" y="-6667"/>
                                    </p:animMotion>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32D02-2A04-3F14-123E-1558509943A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640FCA5-5403-F844-8331-7AB253C02B39}"/>
              </a:ext>
            </a:extLst>
          </p:cNvPr>
          <p:cNvPicPr>
            <a:picLocks noChangeAspect="1"/>
          </p:cNvPicPr>
          <p:nvPr/>
        </p:nvPicPr>
        <p:blipFill>
          <a:blip r:embed="rId3"/>
          <a:stretch>
            <a:fillRect/>
          </a:stretch>
        </p:blipFill>
        <p:spPr>
          <a:xfrm>
            <a:off x="783803" y="1644954"/>
            <a:ext cx="10624393" cy="3568092"/>
          </a:xfrm>
          <a:prstGeom prst="rect">
            <a:avLst/>
          </a:prstGeom>
        </p:spPr>
      </p:pic>
      <p:cxnSp>
        <p:nvCxnSpPr>
          <p:cNvPr id="7" name="Straight Connector 6">
            <a:extLst>
              <a:ext uri="{FF2B5EF4-FFF2-40B4-BE49-F238E27FC236}">
                <a16:creationId xmlns:a16="http://schemas.microsoft.com/office/drawing/2014/main" id="{0E6527EB-CE35-5F46-848A-78BE2C7777EE}"/>
              </a:ext>
            </a:extLst>
          </p:cNvPr>
          <p:cNvCxnSpPr>
            <a:cxnSpLocks/>
          </p:cNvCxnSpPr>
          <p:nvPr/>
        </p:nvCxnSpPr>
        <p:spPr bwMode="auto">
          <a:xfrm>
            <a:off x="3579454" y="2703385"/>
            <a:ext cx="2791794"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3D887CA-572A-DE42-B6A1-43F007C1EDE2}"/>
              </a:ext>
            </a:extLst>
          </p:cNvPr>
          <p:cNvCxnSpPr>
            <a:cxnSpLocks/>
          </p:cNvCxnSpPr>
          <p:nvPr/>
        </p:nvCxnSpPr>
        <p:spPr bwMode="auto">
          <a:xfrm>
            <a:off x="783803" y="4899382"/>
            <a:ext cx="3510672"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63A5699-E2B5-3F40-A190-9D39D23CCE19}"/>
              </a:ext>
            </a:extLst>
          </p:cNvPr>
          <p:cNvCxnSpPr>
            <a:cxnSpLocks/>
          </p:cNvCxnSpPr>
          <p:nvPr/>
        </p:nvCxnSpPr>
        <p:spPr bwMode="auto">
          <a:xfrm>
            <a:off x="5422055" y="4559954"/>
            <a:ext cx="5443702"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pic>
        <p:nvPicPr>
          <p:cNvPr id="15" name="Picture 14">
            <a:extLst>
              <a:ext uri="{FF2B5EF4-FFF2-40B4-BE49-F238E27FC236}">
                <a16:creationId xmlns:a16="http://schemas.microsoft.com/office/drawing/2014/main" id="{72884306-0E04-F14C-9FF7-57D7F757047D}"/>
              </a:ext>
            </a:extLst>
          </p:cNvPr>
          <p:cNvPicPr>
            <a:picLocks noChangeAspect="1"/>
          </p:cNvPicPr>
          <p:nvPr/>
        </p:nvPicPr>
        <p:blipFill>
          <a:blip r:embed="rId4"/>
          <a:stretch>
            <a:fillRect/>
          </a:stretch>
        </p:blipFill>
        <p:spPr>
          <a:xfrm>
            <a:off x="1830387" y="2809880"/>
            <a:ext cx="8559800" cy="1981200"/>
          </a:xfrm>
          <a:prstGeom prst="rect">
            <a:avLst/>
          </a:prstGeom>
        </p:spPr>
      </p:pic>
      <p:pic>
        <p:nvPicPr>
          <p:cNvPr id="16" name="Picture 15">
            <a:extLst>
              <a:ext uri="{FF2B5EF4-FFF2-40B4-BE49-F238E27FC236}">
                <a16:creationId xmlns:a16="http://schemas.microsoft.com/office/drawing/2014/main" id="{CC6B2512-14DD-4D44-8D43-F22E44C5C21E}"/>
              </a:ext>
            </a:extLst>
          </p:cNvPr>
          <p:cNvPicPr>
            <a:picLocks noChangeAspect="1"/>
          </p:cNvPicPr>
          <p:nvPr/>
        </p:nvPicPr>
        <p:blipFill>
          <a:blip r:embed="rId5"/>
          <a:stretch>
            <a:fillRect/>
          </a:stretch>
        </p:blipFill>
        <p:spPr>
          <a:xfrm>
            <a:off x="1809750" y="2808292"/>
            <a:ext cx="8572500" cy="1498600"/>
          </a:xfrm>
          <a:prstGeom prst="rect">
            <a:avLst/>
          </a:prstGeom>
        </p:spPr>
      </p:pic>
      <p:pic>
        <p:nvPicPr>
          <p:cNvPr id="17" name="Picture 16">
            <a:extLst>
              <a:ext uri="{FF2B5EF4-FFF2-40B4-BE49-F238E27FC236}">
                <a16:creationId xmlns:a16="http://schemas.microsoft.com/office/drawing/2014/main" id="{5FDAC471-8D89-DC4C-AB46-529403686C14}"/>
              </a:ext>
            </a:extLst>
          </p:cNvPr>
          <p:cNvPicPr>
            <a:picLocks noChangeAspect="1"/>
          </p:cNvPicPr>
          <p:nvPr/>
        </p:nvPicPr>
        <p:blipFill>
          <a:blip r:embed="rId6"/>
          <a:stretch>
            <a:fillRect/>
          </a:stretch>
        </p:blipFill>
        <p:spPr>
          <a:xfrm>
            <a:off x="1809750" y="4295780"/>
            <a:ext cx="8572500" cy="1524000"/>
          </a:xfrm>
          <a:prstGeom prst="rect">
            <a:avLst/>
          </a:prstGeom>
        </p:spPr>
      </p:pic>
      <p:pic>
        <p:nvPicPr>
          <p:cNvPr id="18" name="Picture 17">
            <a:extLst>
              <a:ext uri="{FF2B5EF4-FFF2-40B4-BE49-F238E27FC236}">
                <a16:creationId xmlns:a16="http://schemas.microsoft.com/office/drawing/2014/main" id="{0BF2521B-A0DA-E343-8839-CCB62B01F51F}"/>
              </a:ext>
            </a:extLst>
          </p:cNvPr>
          <p:cNvPicPr>
            <a:picLocks noChangeAspect="1"/>
          </p:cNvPicPr>
          <p:nvPr/>
        </p:nvPicPr>
        <p:blipFill>
          <a:blip r:embed="rId7"/>
          <a:stretch>
            <a:fillRect/>
          </a:stretch>
        </p:blipFill>
        <p:spPr>
          <a:xfrm>
            <a:off x="1816100" y="5818192"/>
            <a:ext cx="8559800" cy="508000"/>
          </a:xfrm>
          <a:prstGeom prst="rect">
            <a:avLst/>
          </a:prstGeom>
        </p:spPr>
      </p:pic>
      <p:cxnSp>
        <p:nvCxnSpPr>
          <p:cNvPr id="19" name="Straight Connector 18">
            <a:extLst>
              <a:ext uri="{FF2B5EF4-FFF2-40B4-BE49-F238E27FC236}">
                <a16:creationId xmlns:a16="http://schemas.microsoft.com/office/drawing/2014/main" id="{90F425A1-AD02-FA46-A71D-7E90CCFD72A4}"/>
              </a:ext>
            </a:extLst>
          </p:cNvPr>
          <p:cNvCxnSpPr/>
          <p:nvPr/>
        </p:nvCxnSpPr>
        <p:spPr bwMode="auto">
          <a:xfrm>
            <a:off x="3538538" y="3843338"/>
            <a:ext cx="3014662"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A1530519-30C4-514E-B44A-3776D95A7A9C}"/>
              </a:ext>
            </a:extLst>
          </p:cNvPr>
          <p:cNvCxnSpPr>
            <a:cxnSpLocks/>
          </p:cNvCxnSpPr>
          <p:nvPr/>
        </p:nvCxnSpPr>
        <p:spPr bwMode="auto">
          <a:xfrm>
            <a:off x="3533776" y="4052888"/>
            <a:ext cx="1547813"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30842240-AFBC-734E-91D2-F4653ECA7D76}"/>
              </a:ext>
            </a:extLst>
          </p:cNvPr>
          <p:cNvCxnSpPr>
            <a:cxnSpLocks/>
          </p:cNvCxnSpPr>
          <p:nvPr/>
        </p:nvCxnSpPr>
        <p:spPr bwMode="auto">
          <a:xfrm>
            <a:off x="7177088" y="3081338"/>
            <a:ext cx="2933700"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43AA0979-1330-9244-A4D8-09779F8CDBA3}"/>
              </a:ext>
            </a:extLst>
          </p:cNvPr>
          <p:cNvCxnSpPr>
            <a:cxnSpLocks/>
          </p:cNvCxnSpPr>
          <p:nvPr/>
        </p:nvCxnSpPr>
        <p:spPr bwMode="auto">
          <a:xfrm>
            <a:off x="7177089" y="3281363"/>
            <a:ext cx="376237"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E5119BA-3AF3-F54F-9A73-8AA4A5E422EE}"/>
              </a:ext>
            </a:extLst>
          </p:cNvPr>
          <p:cNvCxnSpPr>
            <a:cxnSpLocks/>
          </p:cNvCxnSpPr>
          <p:nvPr/>
        </p:nvCxnSpPr>
        <p:spPr bwMode="auto">
          <a:xfrm>
            <a:off x="8401051" y="5176838"/>
            <a:ext cx="1281113"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D806CD46-7837-7F4B-BF98-0E82D09F7D7A}"/>
              </a:ext>
            </a:extLst>
          </p:cNvPr>
          <p:cNvCxnSpPr>
            <a:cxnSpLocks/>
          </p:cNvCxnSpPr>
          <p:nvPr/>
        </p:nvCxnSpPr>
        <p:spPr bwMode="auto">
          <a:xfrm>
            <a:off x="4024314" y="5772150"/>
            <a:ext cx="2428875"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4DBB05FE-5220-CF4B-AA6F-4AB2A054E29B}"/>
              </a:ext>
            </a:extLst>
          </p:cNvPr>
          <p:cNvCxnSpPr>
            <a:cxnSpLocks/>
          </p:cNvCxnSpPr>
          <p:nvPr/>
        </p:nvCxnSpPr>
        <p:spPr bwMode="auto">
          <a:xfrm>
            <a:off x="4048127" y="5567363"/>
            <a:ext cx="2133599" cy="0"/>
          </a:xfrm>
          <a:prstGeom prst="line">
            <a:avLst/>
          </a:prstGeom>
          <a:solidFill>
            <a:schemeClr val="accent1"/>
          </a:solidFill>
          <a:ln w="57150" cap="flat" cmpd="sng" algn="ctr">
            <a:solidFill>
              <a:srgbClr val="C00000"/>
            </a:solidFill>
            <a:prstDash val="solid"/>
            <a:round/>
            <a:headEnd type="none" w="med" len="med"/>
            <a:tailEnd type="none" w="med" len="med"/>
          </a:ln>
          <a:effectLst/>
        </p:spPr>
      </p:cxnSp>
      <p:sp>
        <p:nvSpPr>
          <p:cNvPr id="26" name="Content Placeholder 2">
            <a:extLst>
              <a:ext uri="{FF2B5EF4-FFF2-40B4-BE49-F238E27FC236}">
                <a16:creationId xmlns:a16="http://schemas.microsoft.com/office/drawing/2014/main" id="{58724EE0-B894-B042-A65C-527208163802}"/>
              </a:ext>
            </a:extLst>
          </p:cNvPr>
          <p:cNvSpPr txBox="1">
            <a:spLocks/>
          </p:cNvSpPr>
          <p:nvPr/>
        </p:nvSpPr>
        <p:spPr>
          <a:xfrm>
            <a:off x="231162" y="3699334"/>
            <a:ext cx="11812249" cy="2161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i="1" dirty="0">
                <a:solidFill>
                  <a:srgbClr val="00B050"/>
                </a:solidFill>
                <a:effectLst>
                  <a:outerShdw blurRad="50800" dist="38100" algn="l" rotWithShape="0">
                    <a:prstClr val="black">
                      <a:alpha val="40000"/>
                    </a:prstClr>
                  </a:outerShdw>
                </a:effectLst>
                <a:latin typeface="Chalkduster" panose="03050602040202020205" pitchFamily="66" charset="77"/>
              </a:rPr>
              <a:t>BUT… An Incomplete Answer</a:t>
            </a:r>
          </a:p>
          <a:p>
            <a:pPr>
              <a:buClr>
                <a:srgbClr val="00B050"/>
              </a:buClr>
            </a:pPr>
            <a:r>
              <a:rPr lang="en-US" b="1" dirty="0">
                <a:solidFill>
                  <a:srgbClr val="28477F"/>
                </a:solidFill>
                <a:latin typeface="Times New Roman" panose="02020603050405020304" pitchFamily="18" charset="0"/>
                <a:cs typeface="Times New Roman" panose="02020603050405020304" pitchFamily="18" charset="0"/>
              </a:rPr>
              <a:t>FPD remains siloed under individual 1º boards</a:t>
            </a:r>
          </a:p>
          <a:p>
            <a:pPr>
              <a:buClr>
                <a:srgbClr val="00B050"/>
              </a:buClr>
            </a:pPr>
            <a:r>
              <a:rPr lang="en-US" b="1" dirty="0">
                <a:solidFill>
                  <a:srgbClr val="28477F"/>
                </a:solidFill>
                <a:latin typeface="Times New Roman" panose="02020603050405020304" pitchFamily="18" charset="0"/>
                <a:cs typeface="Times New Roman" panose="02020603050405020304" pitchFamily="18" charset="0"/>
              </a:rPr>
              <a:t>Participation up to individual primary boards based on diplomate interest</a:t>
            </a:r>
          </a:p>
          <a:p>
            <a:pPr>
              <a:buClr>
                <a:srgbClr val="00B050"/>
              </a:buClr>
            </a:pPr>
            <a:r>
              <a:rPr lang="en-US" b="1" i="1" dirty="0">
                <a:solidFill>
                  <a:srgbClr val="28477F"/>
                </a:solidFill>
                <a:latin typeface="Times New Roman" panose="02020603050405020304" pitchFamily="18" charset="0"/>
                <a:cs typeface="Times New Roman" panose="02020603050405020304" pitchFamily="18" charset="0"/>
              </a:rPr>
              <a:t>No standardized training paradigm</a:t>
            </a:r>
          </a:p>
          <a:p>
            <a:pPr>
              <a:buClr>
                <a:srgbClr val="00B050"/>
              </a:buClr>
            </a:pPr>
            <a:r>
              <a:rPr lang="en-US" b="1" i="1" dirty="0">
                <a:solidFill>
                  <a:srgbClr val="28477F"/>
                </a:solidFill>
                <a:latin typeface="Times New Roman" panose="02020603050405020304" pitchFamily="18" charset="0"/>
                <a:cs typeface="Times New Roman" panose="02020603050405020304" pitchFamily="18" charset="0"/>
              </a:rPr>
              <a:t>Does NOT address venous workforce issues</a:t>
            </a:r>
          </a:p>
        </p:txBody>
      </p:sp>
    </p:spTree>
    <p:extLst>
      <p:ext uri="{BB962C8B-B14F-4D97-AF65-F5344CB8AC3E}">
        <p14:creationId xmlns:p14="http://schemas.microsoft.com/office/powerpoint/2010/main" val="346098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par>
                                <p:cTn id="28" presetID="6" presetClass="emph" presetSubtype="0" fill="hold" nodeType="withEffect">
                                  <p:stCondLst>
                                    <p:cond delay="0"/>
                                  </p:stCondLst>
                                  <p:childTnLst>
                                    <p:animScale>
                                      <p:cBhvr>
                                        <p:cTn id="29" dur="500" fill="hold"/>
                                        <p:tgtEl>
                                          <p:spTgt spid="5"/>
                                        </p:tgtEl>
                                      </p:cBhvr>
                                      <p:by x="0" y="0"/>
                                    </p:animScale>
                                  </p:childTnLst>
                                </p:cTn>
                              </p:par>
                              <p:par>
                                <p:cTn id="30" presetID="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156 -0.00973 L -0.00156 -0.28681 " pathEditMode="relative" rAng="0" ptsTypes="AA">
                                      <p:cBhvr>
                                        <p:cTn id="36" dur="500" fill="hold"/>
                                        <p:tgtEl>
                                          <p:spTgt spid="15"/>
                                        </p:tgtEl>
                                        <p:attrNameLst>
                                          <p:attrName>ppt_x</p:attrName>
                                          <p:attrName>ppt_y</p:attrName>
                                        </p:attrNameLst>
                                      </p:cBhvr>
                                      <p:rCtr x="0" y="-13866"/>
                                    </p:animMotion>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par>
                                <p:cTn id="46" presetID="22" presetClass="entr" presetSubtype="8"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22" presetClass="entr" presetSubtype="8"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nodeType="clickEffect">
                                  <p:stCondLst>
                                    <p:cond delay="0"/>
                                  </p:stCondLst>
                                  <p:childTnLst>
                                    <p:animEffect transition="out" filter="dissolv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par>
                                <p:cTn id="72" presetID="2" presetClass="entr" presetSubtype="4"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500"/>
                                        <p:tgtEl>
                                          <p:spTgt spid="25"/>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nodeType="clickEffect">
                                  <p:stCondLst>
                                    <p:cond delay="0"/>
                                  </p:stCondLst>
                                  <p:childTnLst>
                                    <p:animEffect transition="out" filter="dissolve">
                                      <p:cBhvr>
                                        <p:cTn id="88" dur="500"/>
                                        <p:tgtEl>
                                          <p:spTgt spid="25"/>
                                        </p:tgtEl>
                                      </p:cBhvr>
                                    </p:animEffect>
                                    <p:set>
                                      <p:cBhvr>
                                        <p:cTn id="89" dur="1" fill="hold">
                                          <p:stCondLst>
                                            <p:cond delay="499"/>
                                          </p:stCondLst>
                                        </p:cTn>
                                        <p:tgtEl>
                                          <p:spTgt spid="25"/>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22" presetClass="entr" presetSubtype="8"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xit" presetSubtype="0" fill="hold" nodeType="clickEffect">
                                  <p:stCondLst>
                                    <p:cond delay="0"/>
                                  </p:stCondLst>
                                  <p:childTnLst>
                                    <p:animEffect transition="out" filter="dissolv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2" presetClass="entr" presetSubtype="4"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9" presetClass="exit" presetSubtype="0" fill="hold" nodeType="clickEffect">
                                  <p:stCondLst>
                                    <p:cond delay="0"/>
                                  </p:stCondLst>
                                  <p:childTnLst>
                                    <p:animEffect transition="out" filter="dissolv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17"/>
                                        </p:tgtEl>
                                      </p:cBhvr>
                                    </p:animEffect>
                                    <p:set>
                                      <p:cBhvr>
                                        <p:cTn id="112" dur="1" fill="hold">
                                          <p:stCondLst>
                                            <p:cond delay="499"/>
                                          </p:stCondLst>
                                        </p:cTn>
                                        <p:tgtEl>
                                          <p:spTgt spid="17"/>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16"/>
                                        </p:tgtEl>
                                      </p:cBhvr>
                                    </p:animEffect>
                                    <p:set>
                                      <p:cBhvr>
                                        <p:cTn id="115" dur="1" fill="hold">
                                          <p:stCondLst>
                                            <p:cond delay="499"/>
                                          </p:stCondLst>
                                        </p:cTn>
                                        <p:tgtEl>
                                          <p:spTgt spid="16"/>
                                        </p:tgtEl>
                                        <p:attrNameLst>
                                          <p:attrName>style.visibility</p:attrName>
                                        </p:attrNameLst>
                                      </p:cBhvr>
                                      <p:to>
                                        <p:strVal val="hidden"/>
                                      </p:to>
                                    </p:set>
                                  </p:childTnLst>
                                </p:cTn>
                              </p:par>
                              <p:par>
                                <p:cTn id="116" presetID="2" presetClass="entr" presetSubtype="4"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additive="base">
                                        <p:cTn id="118" dur="500" fill="hold"/>
                                        <p:tgtEl>
                                          <p:spTgt spid="26"/>
                                        </p:tgtEl>
                                        <p:attrNameLst>
                                          <p:attrName>ppt_x</p:attrName>
                                        </p:attrNameLst>
                                      </p:cBhvr>
                                      <p:tavLst>
                                        <p:tav tm="0">
                                          <p:val>
                                            <p:strVal val="#ppt_x"/>
                                          </p:val>
                                        </p:tav>
                                        <p:tav tm="100000">
                                          <p:val>
                                            <p:strVal val="#ppt_x"/>
                                          </p:val>
                                        </p:tav>
                                      </p:tavLst>
                                    </p:anim>
                                    <p:anim calcmode="lin" valueType="num">
                                      <p:cBhvr additive="base">
                                        <p:cTn id="1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A000-9E61-4647-B3BA-A42101773151}"/>
              </a:ext>
            </a:extLst>
          </p:cNvPr>
          <p:cNvSpPr>
            <a:spLocks noGrp="1"/>
          </p:cNvSpPr>
          <p:nvPr>
            <p:ph type="title"/>
          </p:nvPr>
        </p:nvSpPr>
        <p:spPr>
          <a:xfrm>
            <a:off x="1669677" y="135684"/>
            <a:ext cx="8852647" cy="646331"/>
          </a:xfrm>
        </p:spPr>
        <p:txBody>
          <a:bodyPr>
            <a:noAutofit/>
          </a:bodyPr>
          <a:lstStyle/>
          <a:p>
            <a:r>
              <a:rPr lang="en-US" sz="4800" dirty="0">
                <a:solidFill>
                  <a:srgbClr val="C00000"/>
                </a:solidFill>
              </a:rPr>
              <a:t>Conclusions</a:t>
            </a:r>
          </a:p>
        </p:txBody>
      </p:sp>
      <p:sp>
        <p:nvSpPr>
          <p:cNvPr id="3" name="Content Placeholder 2">
            <a:extLst>
              <a:ext uri="{FF2B5EF4-FFF2-40B4-BE49-F238E27FC236}">
                <a16:creationId xmlns:a16="http://schemas.microsoft.com/office/drawing/2014/main" id="{085EF0BE-95DF-0443-84E3-7CC820692F53}"/>
              </a:ext>
            </a:extLst>
          </p:cNvPr>
          <p:cNvSpPr>
            <a:spLocks noGrp="1"/>
          </p:cNvSpPr>
          <p:nvPr>
            <p:ph idx="1"/>
          </p:nvPr>
        </p:nvSpPr>
        <p:spPr>
          <a:xfrm>
            <a:off x="276726" y="1464670"/>
            <a:ext cx="11718758" cy="2517775"/>
          </a:xfrm>
        </p:spPr>
        <p:txBody>
          <a:bodyPr>
            <a:normAutofit/>
          </a:bodyPr>
          <a:lstStyle/>
          <a:p>
            <a:r>
              <a:rPr lang="en-US" dirty="0"/>
              <a:t>U.S. medical practice currently guided by an outdated ABMS paradigm which is poorly responsive to…</a:t>
            </a:r>
          </a:p>
          <a:p>
            <a:pPr lvl="1"/>
            <a:r>
              <a:rPr lang="en-US" dirty="0"/>
              <a:t>Evolution of medical practice</a:t>
            </a:r>
          </a:p>
          <a:p>
            <a:pPr lvl="1"/>
            <a:r>
              <a:rPr lang="en-US" dirty="0"/>
              <a:t>Interdisciplinary fields which cross boundaries of traditional training</a:t>
            </a:r>
          </a:p>
          <a:p>
            <a:pPr lvl="1"/>
            <a:r>
              <a:rPr lang="en-US" dirty="0"/>
              <a:t>Growing health-care needs of the U.S. population</a:t>
            </a:r>
          </a:p>
          <a:p>
            <a:pPr lvl="1"/>
            <a:r>
              <a:rPr lang="en-US" dirty="0"/>
              <a:t>Changes in a physician’s career pathway over a lifetime</a:t>
            </a:r>
          </a:p>
          <a:p>
            <a:pPr lvl="1"/>
            <a:endParaRPr lang="en-US" dirty="0"/>
          </a:p>
        </p:txBody>
      </p:sp>
      <p:sp>
        <p:nvSpPr>
          <p:cNvPr id="4" name="Content Placeholder 3">
            <a:extLst>
              <a:ext uri="{FF2B5EF4-FFF2-40B4-BE49-F238E27FC236}">
                <a16:creationId xmlns:a16="http://schemas.microsoft.com/office/drawing/2014/main" id="{1ECF41CA-8400-9B44-9A8B-733D2334339F}"/>
              </a:ext>
            </a:extLst>
          </p:cNvPr>
          <p:cNvSpPr>
            <a:spLocks noGrp="1"/>
          </p:cNvSpPr>
          <p:nvPr>
            <p:ph idx="4294967295"/>
          </p:nvPr>
        </p:nvSpPr>
        <p:spPr>
          <a:xfrm>
            <a:off x="473242" y="3904568"/>
            <a:ext cx="10709275" cy="1758950"/>
          </a:xfrm>
        </p:spPr>
        <p:txBody>
          <a:bodyPr/>
          <a:lstStyle/>
          <a:p>
            <a:pPr>
              <a:buClr>
                <a:srgbClr val="00B050"/>
              </a:buClr>
            </a:pPr>
            <a:r>
              <a:rPr lang="en-US" b="1" dirty="0">
                <a:latin typeface="Times New Roman" panose="02020603050405020304" pitchFamily="18" charset="0"/>
                <a:cs typeface="Times New Roman" panose="02020603050405020304" pitchFamily="18" charset="0"/>
              </a:rPr>
              <a:t>A new model is needed that…</a:t>
            </a:r>
          </a:p>
          <a:p>
            <a:pPr marL="514350" lvl="1" indent="-239713">
              <a:buClr>
                <a:srgbClr val="0070C0"/>
              </a:buClr>
            </a:pPr>
            <a:r>
              <a:rPr lang="en-US" b="1" dirty="0">
                <a:solidFill>
                  <a:srgbClr val="00B050"/>
                </a:solidFill>
                <a:latin typeface="Times New Roman" panose="02020603050405020304" pitchFamily="18" charset="0"/>
                <a:cs typeface="Times New Roman" panose="02020603050405020304" pitchFamily="18" charset="0"/>
              </a:rPr>
              <a:t>Recognizes venous disease as a well-defined sub-specialty of medicine</a:t>
            </a:r>
          </a:p>
          <a:p>
            <a:pPr marL="514350" lvl="1" indent="-239713">
              <a:buClr>
                <a:srgbClr val="0070C0"/>
              </a:buClr>
            </a:pPr>
            <a:r>
              <a:rPr lang="en-US" b="1" dirty="0">
                <a:solidFill>
                  <a:srgbClr val="00B050"/>
                </a:solidFill>
                <a:latin typeface="Times New Roman" panose="02020603050405020304" pitchFamily="18" charset="0"/>
                <a:cs typeface="Times New Roman" panose="02020603050405020304" pitchFamily="18" charset="0"/>
              </a:rPr>
              <a:t>Provides adequate training in venous disease</a:t>
            </a:r>
          </a:p>
          <a:p>
            <a:pPr marL="514350" lvl="1" indent="-239713">
              <a:buClr>
                <a:srgbClr val="0070C0"/>
              </a:buClr>
            </a:pPr>
            <a:r>
              <a:rPr lang="en-US" b="1" dirty="0">
                <a:solidFill>
                  <a:srgbClr val="00B050"/>
                </a:solidFill>
                <a:latin typeface="Times New Roman" panose="02020603050405020304" pitchFamily="18" charset="0"/>
                <a:cs typeface="Times New Roman" panose="02020603050405020304" pitchFamily="18" charset="0"/>
              </a:rPr>
              <a:t>Allows long-term career flexibility</a:t>
            </a:r>
          </a:p>
        </p:txBody>
      </p:sp>
      <p:sp>
        <p:nvSpPr>
          <p:cNvPr id="6" name="TextBox 5">
            <a:extLst>
              <a:ext uri="{FF2B5EF4-FFF2-40B4-BE49-F238E27FC236}">
                <a16:creationId xmlns:a16="http://schemas.microsoft.com/office/drawing/2014/main" id="{A8852C81-DA30-F740-9EEB-B5FA13DA7CCF}"/>
              </a:ext>
            </a:extLst>
          </p:cNvPr>
          <p:cNvSpPr txBox="1"/>
          <p:nvPr/>
        </p:nvSpPr>
        <p:spPr>
          <a:xfrm>
            <a:off x="1588169" y="795522"/>
            <a:ext cx="9015663" cy="646331"/>
          </a:xfrm>
          <a:prstGeom prst="rect">
            <a:avLst/>
          </a:prstGeom>
          <a:noFill/>
        </p:spPr>
        <p:txBody>
          <a:bodyPr wrap="square" rtlCol="0">
            <a:spAutoFit/>
          </a:bodyPr>
          <a:lstStyle/>
          <a:p>
            <a:pPr algn="ctr"/>
            <a:r>
              <a:rPr lang="en-US" sz="3600" b="1" i="1" dirty="0">
                <a:solidFill>
                  <a:srgbClr val="00B050"/>
                </a:solidFill>
                <a:latin typeface="Chalkduster" panose="03050602040202020205" pitchFamily="66" charset="77"/>
              </a:rPr>
              <a:t>Scope of Practice Lines Fade</a:t>
            </a:r>
          </a:p>
        </p:txBody>
      </p:sp>
      <p:sp>
        <p:nvSpPr>
          <p:cNvPr id="5" name="TextBox 4">
            <a:extLst>
              <a:ext uri="{FF2B5EF4-FFF2-40B4-BE49-F238E27FC236}">
                <a16:creationId xmlns:a16="http://schemas.microsoft.com/office/drawing/2014/main" id="{6610B376-ECA3-0CF2-841B-1D76C58F2679}"/>
              </a:ext>
            </a:extLst>
          </p:cNvPr>
          <p:cNvSpPr txBox="1"/>
          <p:nvPr/>
        </p:nvSpPr>
        <p:spPr>
          <a:xfrm>
            <a:off x="473242" y="5723678"/>
            <a:ext cx="9067800" cy="992003"/>
          </a:xfrm>
          <a:prstGeom prst="rect">
            <a:avLst/>
          </a:prstGeom>
          <a:noFill/>
        </p:spPr>
        <p:txBody>
          <a:bodyPr wrap="square" rtlCol="0">
            <a:spAutoFit/>
          </a:bodyPr>
          <a:lstStyle/>
          <a:p>
            <a:pPr algn="ctr">
              <a:lnSpc>
                <a:spcPct val="80000"/>
              </a:lnSpc>
            </a:pPr>
            <a:r>
              <a:rPr lang="en-US" sz="3600" b="1" i="1" dirty="0">
                <a:solidFill>
                  <a:srgbClr val="C00000"/>
                </a:solidFill>
                <a:latin typeface="Chalkduster" panose="03050602040202020205" pitchFamily="66" charset="77"/>
              </a:rPr>
              <a:t>…And ABMS Leadership Recognizes This!!!</a:t>
            </a:r>
          </a:p>
        </p:txBody>
      </p:sp>
    </p:spTree>
    <p:extLst>
      <p:ext uri="{BB962C8B-B14F-4D97-AF65-F5344CB8AC3E}">
        <p14:creationId xmlns:p14="http://schemas.microsoft.com/office/powerpoint/2010/main" val="8104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C31DEA-ECE4-5D41-85B3-7F598671F975}"/>
              </a:ext>
            </a:extLst>
          </p:cNvPr>
          <p:cNvSpPr txBox="1"/>
          <p:nvPr/>
        </p:nvSpPr>
        <p:spPr>
          <a:xfrm>
            <a:off x="13630656" y="4511040"/>
            <a:ext cx="184731" cy="369332"/>
          </a:xfrm>
          <a:prstGeom prst="rect">
            <a:avLst/>
          </a:prstGeom>
          <a:noFill/>
        </p:spPr>
        <p:txBody>
          <a:bodyPr wrap="none" rtlCol="0">
            <a:spAutoFit/>
          </a:bodyPr>
          <a:lstStyle/>
          <a:p>
            <a:endParaRPr lang="en-US"/>
          </a:p>
        </p:txBody>
      </p:sp>
      <p:pic>
        <p:nvPicPr>
          <p:cNvPr id="11" name="Picture 10">
            <a:extLst>
              <a:ext uri="{FF2B5EF4-FFF2-40B4-BE49-F238E27FC236}">
                <a16:creationId xmlns:a16="http://schemas.microsoft.com/office/drawing/2014/main" id="{F104F303-8864-1745-8EDD-20C74EB8560C}"/>
              </a:ext>
            </a:extLst>
          </p:cNvPr>
          <p:cNvPicPr>
            <a:picLocks noChangeAspect="1"/>
          </p:cNvPicPr>
          <p:nvPr/>
        </p:nvPicPr>
        <p:blipFill>
          <a:blip r:embed="rId3"/>
          <a:stretch>
            <a:fillRect/>
          </a:stretch>
        </p:blipFill>
        <p:spPr>
          <a:xfrm>
            <a:off x="3378805" y="2073310"/>
            <a:ext cx="5434393" cy="2120739"/>
          </a:xfrm>
          <a:prstGeom prst="rect">
            <a:avLst/>
          </a:prstGeom>
        </p:spPr>
      </p:pic>
    </p:spTree>
    <p:extLst>
      <p:ext uri="{BB962C8B-B14F-4D97-AF65-F5344CB8AC3E}">
        <p14:creationId xmlns:p14="http://schemas.microsoft.com/office/powerpoint/2010/main" val="96944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2CC4-D1F1-EB4A-9404-E66DC24E9DD2}"/>
              </a:ext>
            </a:extLst>
          </p:cNvPr>
          <p:cNvSpPr>
            <a:spLocks noGrp="1"/>
          </p:cNvSpPr>
          <p:nvPr>
            <p:ph type="title"/>
          </p:nvPr>
        </p:nvSpPr>
        <p:spPr/>
        <p:txBody>
          <a:bodyPr>
            <a:normAutofit/>
          </a:bodyPr>
          <a:lstStyle/>
          <a:p>
            <a:r>
              <a:rPr lang="en-US" sz="3600"/>
              <a:t>The Current Paradigm </a:t>
            </a:r>
            <a:r>
              <a:rPr lang="en-US" sz="3600" i="1">
                <a:solidFill>
                  <a:srgbClr val="094BA7"/>
                </a:solidFill>
                <a:effectLst>
                  <a:outerShdw blurRad="50800" dist="38100" algn="l" rotWithShape="0">
                    <a:prstClr val="black">
                      <a:alpha val="40000"/>
                    </a:prstClr>
                  </a:outerShdw>
                </a:effectLst>
              </a:rPr>
              <a:t>DOES NOT </a:t>
            </a:r>
            <a:r>
              <a:rPr lang="en-US" sz="3600"/>
              <a:t>Serve Patients</a:t>
            </a:r>
          </a:p>
        </p:txBody>
      </p:sp>
      <p:sp>
        <p:nvSpPr>
          <p:cNvPr id="3" name="Content Placeholder 2">
            <a:extLst>
              <a:ext uri="{FF2B5EF4-FFF2-40B4-BE49-F238E27FC236}">
                <a16:creationId xmlns:a16="http://schemas.microsoft.com/office/drawing/2014/main" id="{226A2DCF-78E1-2842-AC98-3E9929E8BCDE}"/>
              </a:ext>
            </a:extLst>
          </p:cNvPr>
          <p:cNvSpPr>
            <a:spLocks noGrp="1"/>
          </p:cNvSpPr>
          <p:nvPr>
            <p:ph idx="1"/>
          </p:nvPr>
        </p:nvSpPr>
        <p:spPr>
          <a:xfrm>
            <a:off x="237307" y="1113473"/>
            <a:ext cx="11626230" cy="479042"/>
          </a:xfrm>
        </p:spPr>
        <p:txBody>
          <a:bodyPr/>
          <a:lstStyle/>
          <a:p>
            <a:r>
              <a:rPr lang="en-US"/>
              <a:t>40 </a:t>
            </a:r>
            <a:r>
              <a:rPr lang="en-US" err="1"/>
              <a:t>yr</a:t>
            </a:r>
            <a:r>
              <a:rPr lang="en-US"/>
              <a:t>-old female G3P2 female with 2 </a:t>
            </a:r>
            <a:r>
              <a:rPr lang="en-US" err="1"/>
              <a:t>yr</a:t>
            </a:r>
            <a:r>
              <a:rPr lang="en-US"/>
              <a:t> history of L flank and pelvic pain</a:t>
            </a:r>
          </a:p>
        </p:txBody>
      </p:sp>
      <p:pic>
        <p:nvPicPr>
          <p:cNvPr id="6" name="Picture 5">
            <a:extLst>
              <a:ext uri="{FF2B5EF4-FFF2-40B4-BE49-F238E27FC236}">
                <a16:creationId xmlns:a16="http://schemas.microsoft.com/office/drawing/2014/main" id="{6E1149F2-C6D9-B34D-97FC-2C593333005D}"/>
              </a:ext>
            </a:extLst>
          </p:cNvPr>
          <p:cNvPicPr>
            <a:picLocks noChangeAspect="1"/>
          </p:cNvPicPr>
          <p:nvPr/>
        </p:nvPicPr>
        <p:blipFill>
          <a:blip r:embed="rId3"/>
          <a:stretch>
            <a:fillRect/>
          </a:stretch>
        </p:blipFill>
        <p:spPr>
          <a:xfrm>
            <a:off x="3435350" y="1908656"/>
            <a:ext cx="5321300" cy="4318000"/>
          </a:xfrm>
          <a:prstGeom prst="rect">
            <a:avLst/>
          </a:prstGeom>
        </p:spPr>
      </p:pic>
      <p:sp>
        <p:nvSpPr>
          <p:cNvPr id="7" name="Content Placeholder 2">
            <a:extLst>
              <a:ext uri="{FF2B5EF4-FFF2-40B4-BE49-F238E27FC236}">
                <a16:creationId xmlns:a16="http://schemas.microsoft.com/office/drawing/2014/main" id="{449748FB-BF9A-2A45-A726-225250046626}"/>
              </a:ext>
            </a:extLst>
          </p:cNvPr>
          <p:cNvSpPr txBox="1">
            <a:spLocks/>
          </p:cNvSpPr>
          <p:nvPr/>
        </p:nvSpPr>
        <p:spPr>
          <a:xfrm>
            <a:off x="237309" y="1635462"/>
            <a:ext cx="11626230" cy="585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94BA7"/>
              </a:buClr>
              <a:buFont typeface="Arial" panose="020B0604020202020204" pitchFamily="34" charset="0"/>
              <a:buChar char="•"/>
              <a:defRPr sz="2800" b="1" i="0" kern="1200">
                <a:solidFill>
                  <a:schemeClr val="bg2">
                    <a:lumMod val="50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400" b="1" i="0" kern="1200">
                <a:solidFill>
                  <a:srgbClr val="094BA7"/>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Tx/>
              <a:buNone/>
              <a:defRPr sz="2000" b="1" i="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Tx/>
              <a:buNone/>
              <a:defRPr sz="1800" b="1" i="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Tx/>
              <a:buNone/>
              <a:defRPr sz="1800" b="1"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Treatment by a “vascular specialist” with left ovarian vein embolization</a:t>
            </a:r>
          </a:p>
        </p:txBody>
      </p:sp>
      <p:pic>
        <p:nvPicPr>
          <p:cNvPr id="9" name="Picture 8">
            <a:extLst>
              <a:ext uri="{FF2B5EF4-FFF2-40B4-BE49-F238E27FC236}">
                <a16:creationId xmlns:a16="http://schemas.microsoft.com/office/drawing/2014/main" id="{14EDAAC2-8794-9C43-813D-F3022F3B45CA}"/>
              </a:ext>
            </a:extLst>
          </p:cNvPr>
          <p:cNvPicPr>
            <a:picLocks noChangeAspect="1"/>
          </p:cNvPicPr>
          <p:nvPr/>
        </p:nvPicPr>
        <p:blipFill>
          <a:blip r:embed="rId4"/>
          <a:stretch>
            <a:fillRect/>
          </a:stretch>
        </p:blipFill>
        <p:spPr>
          <a:xfrm>
            <a:off x="4153886" y="2205576"/>
            <a:ext cx="4177313" cy="4431183"/>
          </a:xfrm>
          <a:prstGeom prst="rect">
            <a:avLst/>
          </a:prstGeom>
        </p:spPr>
      </p:pic>
      <p:sp>
        <p:nvSpPr>
          <p:cNvPr id="10" name="Content Placeholder 2">
            <a:extLst>
              <a:ext uri="{FF2B5EF4-FFF2-40B4-BE49-F238E27FC236}">
                <a16:creationId xmlns:a16="http://schemas.microsoft.com/office/drawing/2014/main" id="{E129964B-F75F-A845-9C68-E900330E52F8}"/>
              </a:ext>
            </a:extLst>
          </p:cNvPr>
          <p:cNvSpPr txBox="1">
            <a:spLocks/>
          </p:cNvSpPr>
          <p:nvPr/>
        </p:nvSpPr>
        <p:spPr>
          <a:xfrm>
            <a:off x="276014" y="2125821"/>
            <a:ext cx="11626230" cy="18142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94BA7"/>
              </a:buClr>
              <a:buFont typeface="Arial" panose="020B0604020202020204" pitchFamily="34" charset="0"/>
              <a:buChar char="•"/>
              <a:defRPr sz="2800" b="1" i="0" kern="1200">
                <a:solidFill>
                  <a:schemeClr val="bg2">
                    <a:lumMod val="50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400" b="1" i="0" kern="1200">
                <a:solidFill>
                  <a:srgbClr val="094BA7"/>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Tx/>
              <a:buNone/>
              <a:defRPr sz="2000" b="1" i="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Tx/>
              <a:buNone/>
              <a:defRPr sz="1800" b="1" i="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Tx/>
              <a:buNone/>
              <a:defRPr sz="1800" b="1"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a:solidFill>
                  <a:srgbClr val="094BA7"/>
                </a:solidFill>
              </a:rPr>
              <a:t>Compensated converted to Uncompensated L Renal Vein Obstruction</a:t>
            </a:r>
          </a:p>
          <a:p>
            <a:r>
              <a:rPr lang="en-US"/>
              <a:t>Acute worsening of L flank pain and development of new hematuria</a:t>
            </a:r>
          </a:p>
          <a:p>
            <a:r>
              <a:rPr lang="en-US"/>
              <a:t>Venography – occlusion of L renal vein</a:t>
            </a:r>
          </a:p>
          <a:p>
            <a:r>
              <a:rPr lang="en-US" err="1"/>
              <a:t>Transrenal</a:t>
            </a:r>
            <a:r>
              <a:rPr lang="en-US"/>
              <a:t> pressure gradient – 12 mm HG</a:t>
            </a:r>
          </a:p>
        </p:txBody>
      </p:sp>
      <p:pic>
        <p:nvPicPr>
          <p:cNvPr id="11" name="Picture 10">
            <a:extLst>
              <a:ext uri="{FF2B5EF4-FFF2-40B4-BE49-F238E27FC236}">
                <a16:creationId xmlns:a16="http://schemas.microsoft.com/office/drawing/2014/main" id="{483C8B3C-389F-5046-BE5C-19EBC6FA720B}"/>
              </a:ext>
            </a:extLst>
          </p:cNvPr>
          <p:cNvPicPr>
            <a:picLocks noChangeAspect="1"/>
          </p:cNvPicPr>
          <p:nvPr/>
        </p:nvPicPr>
        <p:blipFill>
          <a:blip r:embed="rId5"/>
          <a:stretch>
            <a:fillRect/>
          </a:stretch>
        </p:blipFill>
        <p:spPr>
          <a:xfrm>
            <a:off x="4717483" y="4010215"/>
            <a:ext cx="3050117" cy="2597423"/>
          </a:xfrm>
          <a:prstGeom prst="rect">
            <a:avLst/>
          </a:prstGeom>
        </p:spPr>
      </p:pic>
      <p:pic>
        <p:nvPicPr>
          <p:cNvPr id="13" name="Picture 12">
            <a:extLst>
              <a:ext uri="{FF2B5EF4-FFF2-40B4-BE49-F238E27FC236}">
                <a16:creationId xmlns:a16="http://schemas.microsoft.com/office/drawing/2014/main" id="{9A3A8610-8252-134D-96F1-9A7476C5B37A}"/>
              </a:ext>
            </a:extLst>
          </p:cNvPr>
          <p:cNvPicPr>
            <a:picLocks noChangeAspect="1"/>
          </p:cNvPicPr>
          <p:nvPr/>
        </p:nvPicPr>
        <p:blipFill>
          <a:blip r:embed="rId6"/>
          <a:stretch>
            <a:fillRect/>
          </a:stretch>
        </p:blipFill>
        <p:spPr>
          <a:xfrm>
            <a:off x="7743413" y="4037435"/>
            <a:ext cx="1714874" cy="2597423"/>
          </a:xfrm>
          <a:prstGeom prst="rect">
            <a:avLst/>
          </a:prstGeom>
        </p:spPr>
      </p:pic>
      <p:sp>
        <p:nvSpPr>
          <p:cNvPr id="14" name="TextBox 13">
            <a:extLst>
              <a:ext uri="{FF2B5EF4-FFF2-40B4-BE49-F238E27FC236}">
                <a16:creationId xmlns:a16="http://schemas.microsoft.com/office/drawing/2014/main" id="{B3F88567-A131-5140-BD4A-827E20E06103}"/>
              </a:ext>
            </a:extLst>
          </p:cNvPr>
          <p:cNvSpPr txBox="1"/>
          <p:nvPr/>
        </p:nvSpPr>
        <p:spPr>
          <a:xfrm rot="1414502">
            <a:off x="956043" y="3067770"/>
            <a:ext cx="10058400" cy="1323439"/>
          </a:xfrm>
          <a:prstGeom prst="rect">
            <a:avLst/>
          </a:prstGeom>
          <a:solidFill>
            <a:srgbClr val="C00000">
              <a:alpha val="67000"/>
            </a:srgbClr>
          </a:solidFill>
        </p:spPr>
        <p:txBody>
          <a:bodyPr wrap="square" rtlCol="0">
            <a:spAutoFit/>
          </a:bodyPr>
          <a:lstStyle/>
          <a:p>
            <a:pPr algn="ctr"/>
            <a:r>
              <a:rPr lang="en-US" sz="4000" b="1" i="1">
                <a:solidFill>
                  <a:schemeClr val="bg1"/>
                </a:solidFill>
                <a:latin typeface="Times New Roman" panose="02020603050405020304" pitchFamily="18" charset="0"/>
                <a:cs typeface="Times New Roman" panose="02020603050405020304" pitchFamily="18" charset="0"/>
              </a:rPr>
              <a:t>Unacceptable Management Errors Are a Daily Occurrence in Venous Practice</a:t>
            </a:r>
          </a:p>
        </p:txBody>
      </p:sp>
    </p:spTree>
    <p:extLst>
      <p:ext uri="{BB962C8B-B14F-4D97-AF65-F5344CB8AC3E}">
        <p14:creationId xmlns:p14="http://schemas.microsoft.com/office/powerpoint/2010/main" val="42456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0-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1" fill="hold" nodeType="click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0-ppt_h/2"/>
                                          </p:val>
                                        </p:tav>
                                      </p:tavLst>
                                    </p:anim>
                                    <p:set>
                                      <p:cBhvr>
                                        <p:cTn id="22" dur="1" fill="hold">
                                          <p:stCondLst>
                                            <p:cond delay="499"/>
                                          </p:stCondLst>
                                        </p:cTn>
                                        <p:tgtEl>
                                          <p:spTgt spid="9"/>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1198 0.01389 L -0.18255 -0.00486 " pathEditMode="relative" rAng="0" ptsTypes="AA">
                                      <p:cBhvr>
                                        <p:cTn id="34" dur="500" fill="hold"/>
                                        <p:tgtEl>
                                          <p:spTgt spid="11"/>
                                        </p:tgtEl>
                                        <p:attrNameLst>
                                          <p:attrName>ppt_x</p:attrName>
                                          <p:attrName>ppt_y</p:attrName>
                                        </p:attrNameLst>
                                      </p:cBhvr>
                                      <p:rCtr x="-8529" y="-949"/>
                                    </p:animMotion>
                                  </p:childTnLst>
                                </p:cTn>
                              </p:par>
                              <p:par>
                                <p:cTn id="35" presetID="2" presetClass="entr" presetSubtype="2"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36C2B6-B64C-D94F-8A97-6827EEF6BC9F}"/>
              </a:ext>
            </a:extLst>
          </p:cNvPr>
          <p:cNvPicPr>
            <a:picLocks noChangeAspect="1"/>
          </p:cNvPicPr>
          <p:nvPr/>
        </p:nvPicPr>
        <p:blipFill>
          <a:blip r:embed="rId3"/>
          <a:stretch>
            <a:fillRect/>
          </a:stretch>
        </p:blipFill>
        <p:spPr>
          <a:xfrm>
            <a:off x="2612287" y="477915"/>
            <a:ext cx="6967425" cy="4557073"/>
          </a:xfrm>
          <a:prstGeom prst="rect">
            <a:avLst/>
          </a:prstGeom>
        </p:spPr>
      </p:pic>
      <p:sp>
        <p:nvSpPr>
          <p:cNvPr id="7" name="TextBox 6">
            <a:extLst>
              <a:ext uri="{FF2B5EF4-FFF2-40B4-BE49-F238E27FC236}">
                <a16:creationId xmlns:a16="http://schemas.microsoft.com/office/drawing/2014/main" id="{8D03229F-583D-8741-8DC6-8DA2B428F3BB}"/>
              </a:ext>
            </a:extLst>
          </p:cNvPr>
          <p:cNvSpPr txBox="1"/>
          <p:nvPr/>
        </p:nvSpPr>
        <p:spPr>
          <a:xfrm>
            <a:off x="-46834" y="5393801"/>
            <a:ext cx="12176566" cy="1077218"/>
          </a:xfrm>
          <a:prstGeom prst="rect">
            <a:avLst/>
          </a:prstGeom>
          <a:noFill/>
        </p:spPr>
        <p:txBody>
          <a:bodyPr wrap="square" rtlCol="0">
            <a:spAutoFit/>
          </a:bodyPr>
          <a:lstStyle/>
          <a:p>
            <a:pPr algn="ctr"/>
            <a:r>
              <a:rPr lang="en-US" sz="3200" b="1" i="1">
                <a:solidFill>
                  <a:srgbClr val="094BA7"/>
                </a:solidFill>
                <a:effectLst>
                  <a:outerShdw blurRad="50800" dist="38100" algn="l" rotWithShape="0">
                    <a:prstClr val="black">
                      <a:alpha val="40000"/>
                    </a:prstClr>
                  </a:outerShdw>
                </a:effectLst>
                <a:latin typeface="Chalkduster" panose="03050602040202020205" pitchFamily="66" charset="77"/>
              </a:rPr>
              <a:t>Regardless of posturing, no current ABMS specialty “OWNS” venous and lymphatic disease</a:t>
            </a:r>
          </a:p>
        </p:txBody>
      </p:sp>
      <p:pic>
        <p:nvPicPr>
          <p:cNvPr id="8" name="Picture 7">
            <a:extLst>
              <a:ext uri="{FF2B5EF4-FFF2-40B4-BE49-F238E27FC236}">
                <a16:creationId xmlns:a16="http://schemas.microsoft.com/office/drawing/2014/main" id="{8F352EBA-06F9-8D43-AF5F-143E3DDC5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4278" y="2595066"/>
            <a:ext cx="5851358" cy="166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BB80B483-94DC-AC43-807F-EEAC88A3FBC9}"/>
              </a:ext>
            </a:extLst>
          </p:cNvPr>
          <p:cNvSpPr txBox="1">
            <a:spLocks/>
          </p:cNvSpPr>
          <p:nvPr/>
        </p:nvSpPr>
        <p:spPr>
          <a:xfrm>
            <a:off x="218975" y="3282923"/>
            <a:ext cx="11973025" cy="3532911"/>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b="1" i="0" kern="1200">
                <a:solidFill>
                  <a:schemeClr val="bg2">
                    <a:lumMod val="50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20000"/>
              </a:lnSpc>
              <a:buClr>
                <a:srgbClr val="094BA7"/>
              </a:buClr>
              <a:buSzPct val="140000"/>
              <a:buFont typeface="Arial" panose="020B0604020202020204" pitchFamily="34" charset="0"/>
              <a:buChar char="•"/>
            </a:pPr>
            <a:r>
              <a:rPr lang="en-US"/>
              <a:t>Formal training in the entire spectrum of venous disease is imperative</a:t>
            </a:r>
          </a:p>
          <a:p>
            <a:pPr marL="800100" lvl="1" indent="-342900" algn="l">
              <a:lnSpc>
                <a:spcPct val="120000"/>
              </a:lnSpc>
              <a:buClr>
                <a:schemeClr val="bg2">
                  <a:lumMod val="50000"/>
                </a:schemeClr>
              </a:buClr>
              <a:buSzPct val="140000"/>
              <a:buFont typeface="Arial" panose="020B0604020202020204" pitchFamily="34" charset="0"/>
              <a:buChar char="•"/>
            </a:pPr>
            <a:r>
              <a:rPr lang="en-US" sz="2400" b="1">
                <a:solidFill>
                  <a:srgbClr val="094BA7"/>
                </a:solidFill>
                <a:latin typeface="Times New Roman" panose="02020603050405020304" pitchFamily="18" charset="0"/>
                <a:cs typeface="Times New Roman" panose="02020603050405020304" pitchFamily="18" charset="0"/>
              </a:rPr>
              <a:t>Cognitive skills</a:t>
            </a:r>
          </a:p>
          <a:p>
            <a:pPr marL="800100" lvl="1" indent="-342900" algn="l">
              <a:lnSpc>
                <a:spcPct val="120000"/>
              </a:lnSpc>
              <a:buClr>
                <a:schemeClr val="bg2">
                  <a:lumMod val="50000"/>
                </a:schemeClr>
              </a:buClr>
              <a:buSzPct val="140000"/>
              <a:buFont typeface="Arial" panose="020B0604020202020204" pitchFamily="34" charset="0"/>
              <a:buChar char="•"/>
            </a:pPr>
            <a:r>
              <a:rPr lang="en-US" sz="2400" b="1">
                <a:solidFill>
                  <a:srgbClr val="094BA7"/>
                </a:solidFill>
                <a:latin typeface="Times New Roman" panose="02020603050405020304" pitchFamily="18" charset="0"/>
                <a:cs typeface="Times New Roman" panose="02020603050405020304" pitchFamily="18" charset="0"/>
              </a:rPr>
              <a:t>Technical / procedural skills</a:t>
            </a:r>
          </a:p>
          <a:p>
            <a:pPr marL="457200" indent="-457200" algn="l">
              <a:lnSpc>
                <a:spcPct val="120000"/>
              </a:lnSpc>
              <a:buClr>
                <a:srgbClr val="094BA7"/>
              </a:buClr>
              <a:buSzPct val="140000"/>
              <a:buFont typeface="Arial" panose="020B0604020202020204" pitchFamily="34" charset="0"/>
              <a:buChar char="•"/>
            </a:pPr>
            <a:r>
              <a:rPr lang="en-US"/>
              <a:t>No current specialty is invested in training across the spectrum of venous disease</a:t>
            </a:r>
          </a:p>
          <a:p>
            <a:pPr marL="457200" indent="-457200" algn="l">
              <a:lnSpc>
                <a:spcPct val="120000"/>
              </a:lnSpc>
              <a:buClr>
                <a:srgbClr val="094BA7"/>
              </a:buClr>
              <a:buSzPct val="140000"/>
              <a:buFont typeface="Arial" panose="020B0604020202020204" pitchFamily="34" charset="0"/>
              <a:buChar char="•"/>
            </a:pPr>
            <a:r>
              <a:rPr lang="en-US"/>
              <a:t>“On the Job Training” (FDP) is not enough and does not serve the specialty or patients well</a:t>
            </a:r>
          </a:p>
          <a:p>
            <a:pPr marL="457200" indent="-457200" algn="l">
              <a:lnSpc>
                <a:spcPct val="120000"/>
              </a:lnSpc>
              <a:buClr>
                <a:srgbClr val="094BA7"/>
              </a:buClr>
              <a:buSzPct val="140000"/>
              <a:buFont typeface="Arial" panose="020B0604020202020204" pitchFamily="34" charset="0"/>
              <a:buChar char="•"/>
            </a:pPr>
            <a:r>
              <a:rPr lang="en-US"/>
              <a:t>Multidisciplinary training is needed and will require investment by all of us</a:t>
            </a:r>
          </a:p>
          <a:p>
            <a:pPr marL="800100" lvl="1" indent="-342900">
              <a:buClr>
                <a:srgbClr val="094BA7"/>
              </a:buClr>
              <a:buFont typeface="Arial" panose="020B0604020202020204" pitchFamily="34" charset="0"/>
              <a:buChar char="•"/>
            </a:pPr>
            <a:endParaRPr lang="en-US"/>
          </a:p>
        </p:txBody>
      </p:sp>
    </p:spTree>
    <p:extLst>
      <p:ext uri="{BB962C8B-B14F-4D97-AF65-F5344CB8AC3E}">
        <p14:creationId xmlns:p14="http://schemas.microsoft.com/office/powerpoint/2010/main" val="26696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gtEl>
                                      </p:cBhvr>
                                      <p:by x="0" y="0"/>
                                    </p:animScale>
                                  </p:childTnLst>
                                </p:cTn>
                              </p:par>
                              <p:par>
                                <p:cTn id="7" presetID="6" presetClass="emph" presetSubtype="0" fill="hold" grpId="0" nodeType="withEffect">
                                  <p:stCondLst>
                                    <p:cond delay="0"/>
                                  </p:stCondLst>
                                  <p:childTnLst>
                                    <p:animScale>
                                      <p:cBhvr>
                                        <p:cTn id="8" dur="500" fill="hold"/>
                                        <p:tgtEl>
                                          <p:spTgt spid="7"/>
                                        </p:tgtEl>
                                      </p:cBhvr>
                                      <p:by x="0" y="0"/>
                                    </p:animScale>
                                  </p:childTnLst>
                                </p:cTn>
                              </p:par>
                              <p:par>
                                <p:cTn id="9" presetID="0" presetClass="path" presetSubtype="0" accel="50000" decel="50000" fill="hold" nodeType="withEffect">
                                  <p:stCondLst>
                                    <p:cond delay="0"/>
                                  </p:stCondLst>
                                  <p:childTnLst>
                                    <p:animMotion origin="layout" path="M 0 -0.00648 L 0 0.14329 " pathEditMode="relative" ptsTypes="AA">
                                      <p:cBhvr>
                                        <p:cTn id="10" dur="500" fill="hold"/>
                                        <p:tgtEl>
                                          <p:spTgt spid="6"/>
                                        </p:tgtEl>
                                        <p:attrNameLst>
                                          <p:attrName>ppt_x</p:attrName>
                                          <p:attrName>ppt_y</p:attrName>
                                        </p:attrNameLst>
                                      </p:cBhvr>
                                    </p:animMotion>
                                  </p:childTnLst>
                                </p:cTn>
                              </p:par>
                              <p:par>
                                <p:cTn id="11" presetID="0" presetClass="path" presetSubtype="0" accel="50000" decel="50000" fill="hold" grpId="1" nodeType="withEffect">
                                  <p:stCondLst>
                                    <p:cond delay="0"/>
                                  </p:stCondLst>
                                  <p:childTnLst>
                                    <p:animMotion origin="layout" path="M 0 0 L 0 -0.29468 " pathEditMode="relative" ptsTypes="AA">
                                      <p:cBhvr>
                                        <p:cTn id="12" dur="500" fill="hold"/>
                                        <p:tgtEl>
                                          <p:spTgt spid="7"/>
                                        </p:tgtEl>
                                        <p:attrNameLst>
                                          <p:attrName>ppt_x</p:attrName>
                                          <p:attrName>ppt_y</p:attrName>
                                        </p:attrNameLst>
                                      </p:cBhvr>
                                    </p:animMotion>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6" presetClass="emph" presetSubtype="0" fill="hold" nodeType="withEffect">
                                  <p:stCondLst>
                                    <p:cond delay="0"/>
                                  </p:stCondLst>
                                  <p:childTnLst>
                                    <p:animScale>
                                      <p:cBhvr>
                                        <p:cTn id="17" dur="500" fill="hold"/>
                                        <p:tgtEl>
                                          <p:spTgt spid="8"/>
                                        </p:tgtEl>
                                      </p:cBhvr>
                                      <p:by x="200000" y="200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500" fill="hold"/>
                                        <p:tgtEl>
                                          <p:spTgt spid="8"/>
                                        </p:tgtEl>
                                      </p:cBhvr>
                                      <p:by x="70000" y="70000"/>
                                    </p:animScale>
                                  </p:childTnLst>
                                </p:cTn>
                              </p:par>
                              <p:par>
                                <p:cTn id="22" presetID="0" presetClass="path" presetSubtype="0" accel="50000" decel="50000" fill="hold" nodeType="withEffect">
                                  <p:stCondLst>
                                    <p:cond delay="0"/>
                                  </p:stCondLst>
                                  <p:childTnLst>
                                    <p:animMotion origin="layout" path="M 0.0013 -0.00625 L 0.0013 -0.24051 " pathEditMode="relative" rAng="0" ptsTypes="AA">
                                      <p:cBhvr>
                                        <p:cTn id="23" dur="500" fill="hold"/>
                                        <p:tgtEl>
                                          <p:spTgt spid="8"/>
                                        </p:tgtEl>
                                        <p:attrNameLst>
                                          <p:attrName>ppt_x</p:attrName>
                                          <p:attrName>ppt_y</p:attrName>
                                        </p:attrNameLst>
                                      </p:cBhvr>
                                      <p:rCtr x="0" y="-11713"/>
                                    </p:animMotion>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AD1D-9122-F14A-A4BB-3560205CAB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92E4D3-47C0-EC41-B45B-EDAE8317A6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1018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A228-9F25-754C-9996-41D8D4FBAA99}"/>
              </a:ext>
            </a:extLst>
          </p:cNvPr>
          <p:cNvSpPr>
            <a:spLocks noGrp="1"/>
          </p:cNvSpPr>
          <p:nvPr>
            <p:ph type="title"/>
          </p:nvPr>
        </p:nvSpPr>
        <p:spPr>
          <a:xfrm>
            <a:off x="106679" y="112694"/>
            <a:ext cx="11747469" cy="715328"/>
          </a:xfrm>
        </p:spPr>
        <p:txBody>
          <a:bodyPr/>
          <a:lstStyle/>
          <a:p>
            <a:r>
              <a:rPr lang="en-US" dirty="0">
                <a:solidFill>
                  <a:srgbClr val="C00000"/>
                </a:solidFill>
              </a:rPr>
              <a:t>Problem 1 - The Traditional ABMS Paradigm</a:t>
            </a:r>
          </a:p>
        </p:txBody>
      </p:sp>
      <p:sp>
        <p:nvSpPr>
          <p:cNvPr id="3" name="Content Placeholder 2">
            <a:extLst>
              <a:ext uri="{FF2B5EF4-FFF2-40B4-BE49-F238E27FC236}">
                <a16:creationId xmlns:a16="http://schemas.microsoft.com/office/drawing/2014/main" id="{4AB6245E-B141-A34D-A7FF-785516A764AA}"/>
              </a:ext>
            </a:extLst>
          </p:cNvPr>
          <p:cNvSpPr>
            <a:spLocks noGrp="1"/>
          </p:cNvSpPr>
          <p:nvPr>
            <p:ph idx="1"/>
          </p:nvPr>
        </p:nvSpPr>
        <p:spPr>
          <a:xfrm>
            <a:off x="2495228" y="4329223"/>
            <a:ext cx="7563173" cy="1730620"/>
          </a:xfrm>
        </p:spPr>
        <p:txBody>
          <a:bodyPr>
            <a:normAutofit fontScale="92500" lnSpcReduction="10000"/>
          </a:bodyPr>
          <a:lstStyle/>
          <a:p>
            <a:r>
              <a:rPr lang="en-US" sz="2400" dirty="0"/>
              <a:t>The American Board of Medical Specialties (ABMS)</a:t>
            </a:r>
          </a:p>
          <a:p>
            <a:pPr lvl="1"/>
            <a:r>
              <a:rPr lang="en-US" sz="2000" dirty="0"/>
              <a:t>24 member boards</a:t>
            </a:r>
          </a:p>
          <a:p>
            <a:pPr lvl="1"/>
            <a:r>
              <a:rPr lang="en-US" sz="2000" dirty="0"/>
              <a:t>40 specialty certificates</a:t>
            </a:r>
          </a:p>
          <a:p>
            <a:pPr lvl="1"/>
            <a:r>
              <a:rPr lang="en-US" sz="2000" dirty="0"/>
              <a:t>88 subspecialty certificates</a:t>
            </a:r>
          </a:p>
          <a:p>
            <a:r>
              <a:rPr lang="en-US" sz="2600" dirty="0"/>
              <a:t>No new member boards since 1991 (Medical genetics)</a:t>
            </a:r>
          </a:p>
          <a:p>
            <a:pPr lvl="1"/>
            <a:endParaRPr lang="en-US" dirty="0"/>
          </a:p>
        </p:txBody>
      </p:sp>
      <p:pic>
        <p:nvPicPr>
          <p:cNvPr id="4" name="Picture 3">
            <a:extLst>
              <a:ext uri="{FF2B5EF4-FFF2-40B4-BE49-F238E27FC236}">
                <a16:creationId xmlns:a16="http://schemas.microsoft.com/office/drawing/2014/main" id="{1239092D-DFFC-9A44-924C-11FC81C810AC}"/>
              </a:ext>
            </a:extLst>
          </p:cNvPr>
          <p:cNvPicPr>
            <a:picLocks noChangeAspect="1"/>
          </p:cNvPicPr>
          <p:nvPr/>
        </p:nvPicPr>
        <p:blipFill>
          <a:blip r:embed="rId3"/>
          <a:stretch>
            <a:fillRect/>
          </a:stretch>
        </p:blipFill>
        <p:spPr>
          <a:xfrm>
            <a:off x="3825242" y="896347"/>
            <a:ext cx="4817161" cy="2398183"/>
          </a:xfrm>
          <a:prstGeom prst="rect">
            <a:avLst/>
          </a:prstGeom>
        </p:spPr>
      </p:pic>
      <p:sp>
        <p:nvSpPr>
          <p:cNvPr id="5" name="TextBox 4">
            <a:extLst>
              <a:ext uri="{FF2B5EF4-FFF2-40B4-BE49-F238E27FC236}">
                <a16:creationId xmlns:a16="http://schemas.microsoft.com/office/drawing/2014/main" id="{9506AEDE-AFE3-2744-8E87-633E17C43B67}"/>
              </a:ext>
            </a:extLst>
          </p:cNvPr>
          <p:cNvSpPr txBox="1"/>
          <p:nvPr/>
        </p:nvSpPr>
        <p:spPr>
          <a:xfrm>
            <a:off x="915432" y="5124124"/>
            <a:ext cx="10129962" cy="1569660"/>
          </a:xfrm>
          <a:prstGeom prst="rect">
            <a:avLst/>
          </a:prstGeom>
          <a:noFill/>
        </p:spPr>
        <p:txBody>
          <a:bodyPr wrap="square" rtlCol="0">
            <a:spAutoFit/>
          </a:bodyPr>
          <a:lstStyle/>
          <a:p>
            <a:pPr algn="ctr"/>
            <a:r>
              <a:rPr lang="en-US" sz="3200" b="1" i="1" dirty="0">
                <a:solidFill>
                  <a:srgbClr val="00B050"/>
                </a:solidFill>
                <a:latin typeface="Times New Roman" panose="02020603050405020304" pitchFamily="18" charset="0"/>
                <a:cs typeface="Times New Roman" panose="02020603050405020304" pitchFamily="18" charset="0"/>
              </a:rPr>
              <a:t>Siloed model may work for training, but does not accommodate changes in medical practice or optimally meet a population’s health care needs</a:t>
            </a:r>
          </a:p>
        </p:txBody>
      </p:sp>
    </p:spTree>
    <p:extLst>
      <p:ext uri="{BB962C8B-B14F-4D97-AF65-F5344CB8AC3E}">
        <p14:creationId xmlns:p14="http://schemas.microsoft.com/office/powerpoint/2010/main" val="17479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75E-6 -0.01482 L 0.00065 -0.12408 " pathEditMode="relative" rAng="0" ptsTypes="AA">
                                      <p:cBhvr>
                                        <p:cTn id="6" dur="500" fill="hold"/>
                                        <p:tgtEl>
                                          <p:spTgt spid="3"/>
                                        </p:tgtEl>
                                        <p:attrNameLst>
                                          <p:attrName>ppt_x</p:attrName>
                                          <p:attrName>ppt_y</p:attrName>
                                        </p:attrNameLst>
                                      </p:cBhvr>
                                      <p:rCtr x="26" y="-5463"/>
                                    </p:animMotion>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9AE1E5-8583-FE4C-B451-B66C197A8A2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64D3D62-BFF5-5A46-8E74-A8F25FFD584A}"/>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BE2737C1-E4FC-234F-A482-72F013C061C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5589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15FA-45C3-EE40-BD15-605A0D114550}"/>
              </a:ext>
            </a:extLst>
          </p:cNvPr>
          <p:cNvSpPr>
            <a:spLocks noGrp="1"/>
          </p:cNvSpPr>
          <p:nvPr>
            <p:ph type="title"/>
          </p:nvPr>
        </p:nvSpPr>
        <p:spPr>
          <a:xfrm>
            <a:off x="754380" y="153107"/>
            <a:ext cx="10683239" cy="1023825"/>
          </a:xfrm>
        </p:spPr>
        <p:txBody>
          <a:bodyPr>
            <a:normAutofit/>
          </a:bodyPr>
          <a:lstStyle/>
          <a:p>
            <a:pPr>
              <a:lnSpc>
                <a:spcPct val="70000"/>
              </a:lnSpc>
            </a:pPr>
            <a:r>
              <a:rPr lang="en-US" dirty="0">
                <a:solidFill>
                  <a:srgbClr val="C00000"/>
                </a:solidFill>
                <a:effectLst/>
              </a:rPr>
              <a:t>Superficial Vein Care in the United States</a:t>
            </a:r>
            <a:br>
              <a:rPr lang="en-US" sz="4000" dirty="0"/>
            </a:br>
            <a:r>
              <a:rPr lang="en-US" sz="2700" i="1" dirty="0">
                <a:solidFill>
                  <a:srgbClr val="00B050"/>
                </a:solidFill>
              </a:rPr>
              <a:t>Crawford JM, J </a:t>
            </a:r>
            <a:r>
              <a:rPr lang="en-US" sz="2700" i="1" dirty="0" err="1">
                <a:solidFill>
                  <a:srgbClr val="00B050"/>
                </a:solidFill>
              </a:rPr>
              <a:t>Vasc</a:t>
            </a:r>
            <a:r>
              <a:rPr lang="en-US" sz="2700" i="1" dirty="0">
                <a:solidFill>
                  <a:srgbClr val="00B050"/>
                </a:solidFill>
              </a:rPr>
              <a:t> Surg Venous </a:t>
            </a:r>
            <a:r>
              <a:rPr lang="en-US" sz="2700" i="1" dirty="0" err="1">
                <a:solidFill>
                  <a:srgbClr val="00B050"/>
                </a:solidFill>
              </a:rPr>
              <a:t>Lymphat</a:t>
            </a:r>
            <a:r>
              <a:rPr lang="en-US" sz="2700" i="1" dirty="0">
                <a:solidFill>
                  <a:srgbClr val="00B050"/>
                </a:solidFill>
              </a:rPr>
              <a:t> 2019</a:t>
            </a:r>
            <a:endParaRPr lang="en-US" sz="2700" dirty="0">
              <a:solidFill>
                <a:srgbClr val="00B050"/>
              </a:solidFill>
            </a:endParaRPr>
          </a:p>
        </p:txBody>
      </p:sp>
      <p:sp>
        <p:nvSpPr>
          <p:cNvPr id="4" name="Content Placeholder 3">
            <a:extLst>
              <a:ext uri="{FF2B5EF4-FFF2-40B4-BE49-F238E27FC236}">
                <a16:creationId xmlns:a16="http://schemas.microsoft.com/office/drawing/2014/main" id="{08B8AA3E-D687-8440-B9F1-35C9AB66FE99}"/>
              </a:ext>
            </a:extLst>
          </p:cNvPr>
          <p:cNvSpPr>
            <a:spLocks noGrp="1"/>
          </p:cNvSpPr>
          <p:nvPr>
            <p:ph idx="1"/>
          </p:nvPr>
        </p:nvSpPr>
        <p:spPr>
          <a:xfrm>
            <a:off x="325464" y="1203827"/>
            <a:ext cx="11670224" cy="1023825"/>
          </a:xfrm>
        </p:spPr>
        <p:txBody>
          <a:bodyPr/>
          <a:lstStyle/>
          <a:p>
            <a:r>
              <a:rPr lang="en-US" dirty="0"/>
              <a:t>Medicare Provider Utilization and Payment (MPUP) database 2012-2015</a:t>
            </a:r>
          </a:p>
          <a:p>
            <a:r>
              <a:rPr lang="en-US" dirty="0"/>
              <a:t>341,750 patients treated by 10, 131 providers</a:t>
            </a:r>
          </a:p>
        </p:txBody>
      </p:sp>
      <p:pic>
        <p:nvPicPr>
          <p:cNvPr id="6" name="Picture 5">
            <a:extLst>
              <a:ext uri="{FF2B5EF4-FFF2-40B4-BE49-F238E27FC236}">
                <a16:creationId xmlns:a16="http://schemas.microsoft.com/office/drawing/2014/main" id="{4CC81630-4FFB-AE46-B8F4-D27543D3116A}"/>
              </a:ext>
            </a:extLst>
          </p:cNvPr>
          <p:cNvPicPr>
            <a:picLocks noChangeAspect="1"/>
          </p:cNvPicPr>
          <p:nvPr/>
        </p:nvPicPr>
        <p:blipFill>
          <a:blip r:embed="rId3"/>
          <a:stretch>
            <a:fillRect/>
          </a:stretch>
        </p:blipFill>
        <p:spPr>
          <a:xfrm>
            <a:off x="2694302" y="2332172"/>
            <a:ext cx="6932547" cy="4177116"/>
          </a:xfrm>
          <a:prstGeom prst="rect">
            <a:avLst/>
          </a:prstGeom>
        </p:spPr>
      </p:pic>
    </p:spTree>
    <p:extLst>
      <p:ext uri="{BB962C8B-B14F-4D97-AF65-F5344CB8AC3E}">
        <p14:creationId xmlns:p14="http://schemas.microsoft.com/office/powerpoint/2010/main" val="266850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F923-902F-4041-AE49-40EF26F78982}"/>
              </a:ext>
            </a:extLst>
          </p:cNvPr>
          <p:cNvSpPr>
            <a:spLocks noGrp="1"/>
          </p:cNvSpPr>
          <p:nvPr>
            <p:ph type="title"/>
          </p:nvPr>
        </p:nvSpPr>
        <p:spPr>
          <a:xfrm>
            <a:off x="129540" y="194701"/>
            <a:ext cx="6322060" cy="927652"/>
          </a:xfrm>
        </p:spPr>
        <p:txBody>
          <a:bodyPr>
            <a:normAutofit fontScale="90000"/>
          </a:bodyPr>
          <a:lstStyle/>
          <a:p>
            <a:pPr algn="l"/>
            <a:r>
              <a:rPr lang="en-US" dirty="0">
                <a:solidFill>
                  <a:srgbClr val="C00000"/>
                </a:solidFill>
              </a:rPr>
              <a:t>Training in Venous Disease</a:t>
            </a:r>
            <a:br>
              <a:rPr lang="en-US" sz="1600" dirty="0">
                <a:solidFill>
                  <a:srgbClr val="C00000"/>
                </a:solidFill>
              </a:rPr>
            </a:br>
            <a:r>
              <a:rPr lang="en-US" sz="1800" i="1" dirty="0">
                <a:solidFill>
                  <a:srgbClr val="00B050"/>
                </a:solidFill>
              </a:rPr>
              <a:t>https://</a:t>
            </a:r>
            <a:r>
              <a:rPr lang="en-US" sz="1800" i="1" dirty="0" err="1">
                <a:solidFill>
                  <a:srgbClr val="00B050"/>
                </a:solidFill>
              </a:rPr>
              <a:t>apps.acgme.org</a:t>
            </a:r>
            <a:r>
              <a:rPr lang="en-US" sz="1800" i="1" dirty="0">
                <a:solidFill>
                  <a:srgbClr val="00B050"/>
                </a:solidFill>
              </a:rPr>
              <a:t>/ads/Public/Reports/Report/25</a:t>
            </a:r>
            <a:br>
              <a:rPr lang="en-US" sz="1600" dirty="0">
                <a:solidFill>
                  <a:schemeClr val="accent1">
                    <a:lumMod val="50000"/>
                  </a:schemeClr>
                </a:solidFill>
              </a:rPr>
            </a:br>
            <a:endParaRPr lang="en-US" sz="1600" i="1" dirty="0">
              <a:solidFill>
                <a:schemeClr val="accent1">
                  <a:lumMod val="50000"/>
                </a:schemeClr>
              </a:solidFill>
            </a:endParaRPr>
          </a:p>
        </p:txBody>
      </p:sp>
      <p:pic>
        <p:nvPicPr>
          <p:cNvPr id="26" name="Picture 25">
            <a:extLst>
              <a:ext uri="{FF2B5EF4-FFF2-40B4-BE49-F238E27FC236}">
                <a16:creationId xmlns:a16="http://schemas.microsoft.com/office/drawing/2014/main" id="{40E36E4A-CE05-7C4E-97CE-77491A9F6B31}"/>
              </a:ext>
            </a:extLst>
          </p:cNvPr>
          <p:cNvPicPr>
            <a:picLocks noChangeAspect="1"/>
          </p:cNvPicPr>
          <p:nvPr/>
        </p:nvPicPr>
        <p:blipFill>
          <a:blip r:embed="rId3"/>
          <a:stretch>
            <a:fillRect/>
          </a:stretch>
        </p:blipFill>
        <p:spPr>
          <a:xfrm>
            <a:off x="2714523" y="1223679"/>
            <a:ext cx="6546538" cy="5165628"/>
          </a:xfrm>
          <a:prstGeom prst="rect">
            <a:avLst/>
          </a:prstGeom>
        </p:spPr>
      </p:pic>
      <p:sp>
        <p:nvSpPr>
          <p:cNvPr id="27" name="TextBox 26">
            <a:extLst>
              <a:ext uri="{FF2B5EF4-FFF2-40B4-BE49-F238E27FC236}">
                <a16:creationId xmlns:a16="http://schemas.microsoft.com/office/drawing/2014/main" id="{DDC42F39-77C1-D34F-95BD-854E8D6B9106}"/>
              </a:ext>
            </a:extLst>
          </p:cNvPr>
          <p:cNvSpPr txBox="1"/>
          <p:nvPr/>
        </p:nvSpPr>
        <p:spPr>
          <a:xfrm>
            <a:off x="7356061" y="2221444"/>
            <a:ext cx="4452730" cy="3170099"/>
          </a:xfrm>
          <a:prstGeom prst="rect">
            <a:avLst/>
          </a:prstGeom>
          <a:noFill/>
        </p:spPr>
        <p:txBody>
          <a:bodyPr wrap="square" rtlCol="0">
            <a:spAutoFit/>
          </a:bodyPr>
          <a:lstStyle/>
          <a:p>
            <a:pPr algn="ctr"/>
            <a:r>
              <a:rPr lang="en-US" sz="4000" b="1" i="1" dirty="0">
                <a:solidFill>
                  <a:srgbClr val="C00000"/>
                </a:solidFill>
                <a:effectLst>
                  <a:outerShdw blurRad="50800" dist="38100" algn="l" rotWithShape="0">
                    <a:prstClr val="black">
                      <a:alpha val="40000"/>
                    </a:prstClr>
                  </a:outerShdw>
                </a:effectLst>
                <a:latin typeface="Chalkduster" panose="03050602040202020205" pitchFamily="66" charset="77"/>
              </a:rPr>
              <a:t>No Minimal Case Requirements For Venous Disease !!!</a:t>
            </a:r>
          </a:p>
        </p:txBody>
      </p:sp>
      <p:pic>
        <p:nvPicPr>
          <p:cNvPr id="3" name="Picture 2">
            <a:extLst>
              <a:ext uri="{FF2B5EF4-FFF2-40B4-BE49-F238E27FC236}">
                <a16:creationId xmlns:a16="http://schemas.microsoft.com/office/drawing/2014/main" id="{05A71562-4B23-984E-A7DE-585ED205F235}"/>
              </a:ext>
            </a:extLst>
          </p:cNvPr>
          <p:cNvPicPr>
            <a:picLocks noChangeAspect="1"/>
          </p:cNvPicPr>
          <p:nvPr/>
        </p:nvPicPr>
        <p:blipFill>
          <a:blip r:embed="rId4"/>
          <a:stretch>
            <a:fillRect/>
          </a:stretch>
        </p:blipFill>
        <p:spPr>
          <a:xfrm>
            <a:off x="8845826" y="309279"/>
            <a:ext cx="914400" cy="914400"/>
          </a:xfrm>
          <a:prstGeom prst="rect">
            <a:avLst/>
          </a:prstGeom>
        </p:spPr>
      </p:pic>
      <p:pic>
        <p:nvPicPr>
          <p:cNvPr id="4" name="Picture 3">
            <a:extLst>
              <a:ext uri="{FF2B5EF4-FFF2-40B4-BE49-F238E27FC236}">
                <a16:creationId xmlns:a16="http://schemas.microsoft.com/office/drawing/2014/main" id="{D5024693-D7AD-4443-83D6-1CCD161EBB2F}"/>
              </a:ext>
            </a:extLst>
          </p:cNvPr>
          <p:cNvPicPr>
            <a:picLocks noChangeAspect="1"/>
          </p:cNvPicPr>
          <p:nvPr/>
        </p:nvPicPr>
        <p:blipFill>
          <a:blip r:embed="rId5"/>
          <a:stretch>
            <a:fillRect/>
          </a:stretch>
        </p:blipFill>
        <p:spPr>
          <a:xfrm>
            <a:off x="9890760" y="506129"/>
            <a:ext cx="2120900" cy="520700"/>
          </a:xfrm>
          <a:prstGeom prst="rect">
            <a:avLst/>
          </a:prstGeom>
        </p:spPr>
      </p:pic>
      <p:pic>
        <p:nvPicPr>
          <p:cNvPr id="16" name="Picture 15">
            <a:extLst>
              <a:ext uri="{FF2B5EF4-FFF2-40B4-BE49-F238E27FC236}">
                <a16:creationId xmlns:a16="http://schemas.microsoft.com/office/drawing/2014/main" id="{D89BDD16-94B0-3E49-B0F3-6A0729D281B4}"/>
              </a:ext>
            </a:extLst>
          </p:cNvPr>
          <p:cNvPicPr>
            <a:picLocks noChangeAspect="1"/>
          </p:cNvPicPr>
          <p:nvPr/>
        </p:nvPicPr>
        <p:blipFill>
          <a:blip r:embed="rId6"/>
          <a:stretch>
            <a:fillRect/>
          </a:stretch>
        </p:blipFill>
        <p:spPr>
          <a:xfrm>
            <a:off x="4154143" y="3921647"/>
            <a:ext cx="3883715" cy="495191"/>
          </a:xfrm>
          <a:prstGeom prst="rect">
            <a:avLst/>
          </a:prstGeom>
        </p:spPr>
      </p:pic>
      <p:pic>
        <p:nvPicPr>
          <p:cNvPr id="17" name="Picture 16">
            <a:extLst>
              <a:ext uri="{FF2B5EF4-FFF2-40B4-BE49-F238E27FC236}">
                <a16:creationId xmlns:a16="http://schemas.microsoft.com/office/drawing/2014/main" id="{BCD399EA-6283-934F-9C42-8552796D2D12}"/>
              </a:ext>
            </a:extLst>
          </p:cNvPr>
          <p:cNvPicPr>
            <a:picLocks noChangeAspect="1"/>
          </p:cNvPicPr>
          <p:nvPr/>
        </p:nvPicPr>
        <p:blipFill>
          <a:blip r:embed="rId7"/>
          <a:stretch>
            <a:fillRect/>
          </a:stretch>
        </p:blipFill>
        <p:spPr>
          <a:xfrm>
            <a:off x="399283" y="3029771"/>
            <a:ext cx="11380824" cy="2898637"/>
          </a:xfrm>
          <a:prstGeom prst="rect">
            <a:avLst/>
          </a:prstGeom>
        </p:spPr>
      </p:pic>
      <p:sp>
        <p:nvSpPr>
          <p:cNvPr id="18" name="Rectangle 17">
            <a:extLst>
              <a:ext uri="{FF2B5EF4-FFF2-40B4-BE49-F238E27FC236}">
                <a16:creationId xmlns:a16="http://schemas.microsoft.com/office/drawing/2014/main" id="{4CBD8269-C097-3644-9301-D7F85B1493CB}"/>
              </a:ext>
            </a:extLst>
          </p:cNvPr>
          <p:cNvSpPr/>
          <p:nvPr/>
        </p:nvSpPr>
        <p:spPr>
          <a:xfrm>
            <a:off x="1822495" y="3202048"/>
            <a:ext cx="3048000" cy="2252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16D1D9-0000-464A-97B4-71823A2BCE7E}"/>
              </a:ext>
            </a:extLst>
          </p:cNvPr>
          <p:cNvSpPr/>
          <p:nvPr/>
        </p:nvSpPr>
        <p:spPr>
          <a:xfrm>
            <a:off x="1829121" y="3433961"/>
            <a:ext cx="3048000" cy="2252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28D48B-F4C6-A04E-9727-C2EE726AAE12}"/>
              </a:ext>
            </a:extLst>
          </p:cNvPr>
          <p:cNvSpPr/>
          <p:nvPr/>
        </p:nvSpPr>
        <p:spPr>
          <a:xfrm>
            <a:off x="1809243" y="5481422"/>
            <a:ext cx="3048000" cy="2252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82BD3A-65BA-2743-A22B-FA839BB3FEDC}"/>
              </a:ext>
            </a:extLst>
          </p:cNvPr>
          <p:cNvSpPr/>
          <p:nvPr/>
        </p:nvSpPr>
        <p:spPr>
          <a:xfrm>
            <a:off x="1855625" y="4679666"/>
            <a:ext cx="3001618" cy="3909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97C1C28-FFC8-FC48-AE23-49F0471A8520}"/>
              </a:ext>
            </a:extLst>
          </p:cNvPr>
          <p:cNvSpPr/>
          <p:nvPr/>
        </p:nvSpPr>
        <p:spPr>
          <a:xfrm>
            <a:off x="1842373" y="3811649"/>
            <a:ext cx="3014870" cy="24516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41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5 -2.59259E-6 L -0.17006 0.00255 " pathEditMode="relative" rAng="0" ptsTypes="AA">
                                      <p:cBhvr>
                                        <p:cTn id="6" dur="500" fill="hold"/>
                                        <p:tgtEl>
                                          <p:spTgt spid="26"/>
                                        </p:tgtEl>
                                        <p:attrNameLst>
                                          <p:attrName>ppt_x</p:attrName>
                                          <p:attrName>ppt_y</p:attrName>
                                        </p:attrNameLst>
                                      </p:cBhvr>
                                      <p:rCtr x="-8451" y="116"/>
                                    </p:animMotion>
                                  </p:childTnLst>
                                </p:cTn>
                              </p:par>
                              <p:par>
                                <p:cTn id="7" presetID="2" presetClass="entr" presetSubtype="2"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 calcmode="lin" valueType="num">
                                      <p:cBhvr additive="base">
                                        <p:cTn id="9" dur="500" fill="hold"/>
                                        <p:tgtEl>
                                          <p:spTgt spid="27"/>
                                        </p:tgtEl>
                                        <p:attrNameLst>
                                          <p:attrName>ppt_x</p:attrName>
                                        </p:attrNameLst>
                                      </p:cBhvr>
                                      <p:tavLst>
                                        <p:tav tm="0">
                                          <p:val>
                                            <p:strVal val="1+#ppt_w/2"/>
                                          </p:val>
                                        </p:tav>
                                        <p:tav tm="100000">
                                          <p:val>
                                            <p:strVal val="#ppt_x"/>
                                          </p:val>
                                        </p:tav>
                                      </p:tavLst>
                                    </p:anim>
                                    <p:anim calcmode="lin" valueType="num">
                                      <p:cBhvr additive="base">
                                        <p:cTn id="1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500" fill="hold"/>
                                        <p:tgtEl>
                                          <p:spTgt spid="26"/>
                                        </p:tgtEl>
                                      </p:cBhvr>
                                      <p:by x="0" y="0"/>
                                    </p:animScale>
                                  </p:childTnLst>
                                </p:cTn>
                              </p:par>
                              <p:par>
                                <p:cTn id="15" presetID="6" presetClass="emph" presetSubtype="0" fill="hold" grpId="1" nodeType="withEffect">
                                  <p:stCondLst>
                                    <p:cond delay="0"/>
                                  </p:stCondLst>
                                  <p:childTnLst>
                                    <p:animScale>
                                      <p:cBhvr>
                                        <p:cTn id="16" dur="500" fill="hold"/>
                                        <p:tgtEl>
                                          <p:spTgt spid="27"/>
                                        </p:tgtEl>
                                      </p:cBhvr>
                                      <p:by x="0" y="0"/>
                                    </p:animScale>
                                  </p:childTnLst>
                                </p:cTn>
                              </p:par>
                              <p:par>
                                <p:cTn id="17" presetID="0" presetClass="path" presetSubtype="0" accel="50000" decel="50000" fill="hold" nodeType="withEffect">
                                  <p:stCondLst>
                                    <p:cond delay="0"/>
                                  </p:stCondLst>
                                  <p:childTnLst>
                                    <p:animMotion origin="layout" path="M -0.16797 -0.01227 L -0.00105 -0.01227 " pathEditMode="relative" ptsTypes="AA">
                                      <p:cBhvr>
                                        <p:cTn id="18" dur="500" fill="hold"/>
                                        <p:tgtEl>
                                          <p:spTgt spid="26"/>
                                        </p:tgtEl>
                                        <p:attrNameLst>
                                          <p:attrName>ppt_x</p:attrName>
                                          <p:attrName>ppt_y</p:attrName>
                                        </p:attrNameLst>
                                      </p:cBhvr>
                                    </p:animMotion>
                                  </p:childTnLst>
                                </p:cTn>
                              </p:par>
                              <p:par>
                                <p:cTn id="19" presetID="0" presetClass="path" presetSubtype="0" accel="50000" decel="50000" fill="hold" grpId="2" nodeType="withEffect">
                                  <p:stCondLst>
                                    <p:cond delay="0"/>
                                  </p:stCondLst>
                                  <p:childTnLst>
                                    <p:animMotion origin="layout" path="M 0 0 L -0.27734 -0.0132 " pathEditMode="relative" ptsTypes="AA">
                                      <p:cBhvr>
                                        <p:cTn id="20" dur="500" fill="hold"/>
                                        <p:tgtEl>
                                          <p:spTgt spid="27"/>
                                        </p:tgtEl>
                                        <p:attrNameLst>
                                          <p:attrName>ppt_x</p:attrName>
                                          <p:attrName>ppt_y</p:attrName>
                                        </p:attrNameLst>
                                      </p:cBhvr>
                                    </p:animMotion>
                                  </p:childTnLst>
                                </p:cTn>
                              </p:par>
                              <p:par>
                                <p:cTn id="21" presetID="9"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6" presetClass="emph" presetSubtype="0" fill="hold" nodeType="withEffect">
                                  <p:stCondLst>
                                    <p:cond delay="0"/>
                                  </p:stCondLst>
                                  <p:childTnLst>
                                    <p:animScale>
                                      <p:cBhvr>
                                        <p:cTn id="25" dur="500" fill="hold"/>
                                        <p:tgtEl>
                                          <p:spTgt spid="16"/>
                                        </p:tgtEl>
                                      </p:cBhvr>
                                      <p:by x="250000" y="250000"/>
                                    </p:animScale>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 -0.01667 L 0 -0.30185 " pathEditMode="relative" rAng="0" ptsTypes="AA">
                                      <p:cBhvr>
                                        <p:cTn id="29" dur="500" fill="hold"/>
                                        <p:tgtEl>
                                          <p:spTgt spid="16"/>
                                        </p:tgtEl>
                                        <p:attrNameLst>
                                          <p:attrName>ppt_x</p:attrName>
                                          <p:attrName>ppt_y</p:attrName>
                                        </p:attrNameLst>
                                      </p:cBhvr>
                                      <p:rCtr x="0" y="-14259"/>
                                    </p:animMotion>
                                  </p:childTnLst>
                                </p:cTn>
                              </p:par>
                              <p:par>
                                <p:cTn id="30" presetID="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9"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9"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ssolv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9"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dissolv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7" grpId="2"/>
      <p:bldP spid="18" grpId="0" animBg="1"/>
      <p:bldP spid="18" grpId="1" animBg="1"/>
      <p:bldP spid="19" grpId="0" animBg="1"/>
      <p:bldP spid="19" grpId="1" animBg="1"/>
      <p:bldP spid="20" grpId="0" animBg="1"/>
      <p:bldP spid="21" grpId="0" animBg="1"/>
      <p:bldP spid="21" grpId="1"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09E878-EC3B-E14C-8800-A46AA422626A}"/>
              </a:ext>
            </a:extLst>
          </p:cNvPr>
          <p:cNvPicPr>
            <a:picLocks noChangeAspect="1"/>
          </p:cNvPicPr>
          <p:nvPr/>
        </p:nvPicPr>
        <p:blipFill>
          <a:blip r:embed="rId3"/>
          <a:stretch>
            <a:fillRect/>
          </a:stretch>
        </p:blipFill>
        <p:spPr>
          <a:xfrm>
            <a:off x="3689280" y="1434456"/>
            <a:ext cx="5505583" cy="5122067"/>
          </a:xfrm>
          <a:prstGeom prst="rect">
            <a:avLst/>
          </a:prstGeom>
        </p:spPr>
      </p:pic>
      <p:sp>
        <p:nvSpPr>
          <p:cNvPr id="16" name="Rectangle 15">
            <a:extLst>
              <a:ext uri="{FF2B5EF4-FFF2-40B4-BE49-F238E27FC236}">
                <a16:creationId xmlns:a16="http://schemas.microsoft.com/office/drawing/2014/main" id="{5D83C62C-4142-694E-8C29-FC75D5725D56}"/>
              </a:ext>
            </a:extLst>
          </p:cNvPr>
          <p:cNvSpPr/>
          <p:nvPr/>
        </p:nvSpPr>
        <p:spPr bwMode="auto">
          <a:xfrm>
            <a:off x="3792217" y="6183813"/>
            <a:ext cx="5351783" cy="344284"/>
          </a:xfrm>
          <a:prstGeom prst="rect">
            <a:avLst/>
          </a:prstGeom>
          <a:solidFill>
            <a:schemeClr val="accent1">
              <a:alpha val="18000"/>
            </a:schemeClr>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latin typeface="Times New Roman" pitchFamily="24" charset="0"/>
            </a:endParaRPr>
          </a:p>
        </p:txBody>
      </p:sp>
      <p:sp>
        <p:nvSpPr>
          <p:cNvPr id="11" name="Title 1">
            <a:extLst>
              <a:ext uri="{FF2B5EF4-FFF2-40B4-BE49-F238E27FC236}">
                <a16:creationId xmlns:a16="http://schemas.microsoft.com/office/drawing/2014/main" id="{C8674147-5100-8A4E-B06C-A74D388AE61A}"/>
              </a:ext>
            </a:extLst>
          </p:cNvPr>
          <p:cNvSpPr txBox="1">
            <a:spLocks/>
          </p:cNvSpPr>
          <p:nvPr/>
        </p:nvSpPr>
        <p:spPr>
          <a:xfrm>
            <a:off x="216631" y="210025"/>
            <a:ext cx="10823990" cy="85820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4400" b="1" i="0" kern="1200">
                <a:solidFill>
                  <a:srgbClr val="002060"/>
                </a:solidFill>
                <a:latin typeface="Times New Roman" panose="02020603050405020304" pitchFamily="18" charset="0"/>
                <a:ea typeface="+mj-ea"/>
                <a:cs typeface="Times New Roman" panose="02020603050405020304" pitchFamily="18" charset="0"/>
              </a:defRPr>
            </a:lvl1pPr>
          </a:lstStyle>
          <a:p>
            <a:r>
              <a:rPr lang="en-US" sz="4300" i="1" dirty="0">
                <a:solidFill>
                  <a:srgbClr val="C00000"/>
                </a:solidFill>
              </a:rPr>
              <a:t>Training in Venous Disease</a:t>
            </a:r>
            <a:br>
              <a:rPr lang="en-US" sz="1400" dirty="0">
                <a:solidFill>
                  <a:srgbClr val="094BA7"/>
                </a:solidFill>
              </a:rPr>
            </a:br>
            <a:r>
              <a:rPr lang="en-US" sz="1500" i="1" dirty="0">
                <a:solidFill>
                  <a:srgbClr val="00B050"/>
                </a:solidFill>
              </a:rPr>
              <a:t>https://</a:t>
            </a:r>
            <a:r>
              <a:rPr lang="en-US" sz="1500" i="1" dirty="0" err="1">
                <a:solidFill>
                  <a:srgbClr val="00B050"/>
                </a:solidFill>
              </a:rPr>
              <a:t>www.acgme.org</a:t>
            </a:r>
            <a:r>
              <a:rPr lang="en-US" sz="1500" i="1" dirty="0">
                <a:solidFill>
                  <a:srgbClr val="00B050"/>
                </a:solidFill>
              </a:rPr>
              <a:t>/Portals/0/</a:t>
            </a:r>
            <a:r>
              <a:rPr lang="en-US" sz="1500" i="1" dirty="0" err="1">
                <a:solidFill>
                  <a:srgbClr val="00B050"/>
                </a:solidFill>
              </a:rPr>
              <a:t>PFAssets</a:t>
            </a:r>
            <a:r>
              <a:rPr lang="en-US" sz="1500" i="1" dirty="0">
                <a:solidFill>
                  <a:srgbClr val="00B050"/>
                </a:solidFill>
              </a:rPr>
              <a:t>/</a:t>
            </a:r>
            <a:r>
              <a:rPr lang="en-US" sz="1500" i="1" dirty="0" err="1">
                <a:solidFill>
                  <a:srgbClr val="00B050"/>
                </a:solidFill>
              </a:rPr>
              <a:t>ProgramResources</a:t>
            </a:r>
            <a:r>
              <a:rPr lang="en-US" sz="1500" i="1" dirty="0">
                <a:solidFill>
                  <a:srgbClr val="00B050"/>
                </a:solidFill>
              </a:rPr>
              <a:t>/</a:t>
            </a:r>
            <a:r>
              <a:rPr lang="en-US" sz="1500" i="1" dirty="0" err="1">
                <a:solidFill>
                  <a:srgbClr val="00B050"/>
                </a:solidFill>
              </a:rPr>
              <a:t>IR_Case_Log_Categories.pdf?ver</a:t>
            </a:r>
            <a:r>
              <a:rPr lang="en-US" sz="1500" i="1" dirty="0">
                <a:solidFill>
                  <a:srgbClr val="00B050"/>
                </a:solidFill>
              </a:rPr>
              <a:t>=2018-12-20-135106-953</a:t>
            </a:r>
            <a:br>
              <a:rPr lang="en-US" sz="2000" dirty="0">
                <a:solidFill>
                  <a:srgbClr val="094BA7"/>
                </a:solidFill>
              </a:rPr>
            </a:br>
            <a:endParaRPr lang="en-US" sz="2000" i="1" dirty="0">
              <a:solidFill>
                <a:srgbClr val="094BA7"/>
              </a:solidFill>
            </a:endParaRPr>
          </a:p>
        </p:txBody>
      </p:sp>
      <p:pic>
        <p:nvPicPr>
          <p:cNvPr id="2" name="Picture 1">
            <a:extLst>
              <a:ext uri="{FF2B5EF4-FFF2-40B4-BE49-F238E27FC236}">
                <a16:creationId xmlns:a16="http://schemas.microsoft.com/office/drawing/2014/main" id="{59589789-2EA1-3A41-BF8A-5CAF2642B70F}"/>
              </a:ext>
            </a:extLst>
          </p:cNvPr>
          <p:cNvPicPr>
            <a:picLocks noChangeAspect="1"/>
          </p:cNvPicPr>
          <p:nvPr/>
        </p:nvPicPr>
        <p:blipFill>
          <a:blip r:embed="rId4"/>
          <a:stretch>
            <a:fillRect/>
          </a:stretch>
        </p:blipFill>
        <p:spPr>
          <a:xfrm>
            <a:off x="9382987" y="228706"/>
            <a:ext cx="1333501" cy="955501"/>
          </a:xfrm>
          <a:prstGeom prst="rect">
            <a:avLst/>
          </a:prstGeom>
        </p:spPr>
      </p:pic>
      <p:pic>
        <p:nvPicPr>
          <p:cNvPr id="3" name="Picture 2">
            <a:extLst>
              <a:ext uri="{FF2B5EF4-FFF2-40B4-BE49-F238E27FC236}">
                <a16:creationId xmlns:a16="http://schemas.microsoft.com/office/drawing/2014/main" id="{5AAE6D1D-5F5A-BB42-B60D-EC2A1E0ADF9F}"/>
              </a:ext>
            </a:extLst>
          </p:cNvPr>
          <p:cNvPicPr>
            <a:picLocks noChangeAspect="1"/>
          </p:cNvPicPr>
          <p:nvPr/>
        </p:nvPicPr>
        <p:blipFill>
          <a:blip r:embed="rId5"/>
          <a:stretch>
            <a:fillRect/>
          </a:stretch>
        </p:blipFill>
        <p:spPr>
          <a:xfrm>
            <a:off x="10630067" y="459925"/>
            <a:ext cx="1333500" cy="1219200"/>
          </a:xfrm>
          <a:prstGeom prst="rect">
            <a:avLst/>
          </a:prstGeom>
        </p:spPr>
      </p:pic>
    </p:spTree>
    <p:extLst>
      <p:ext uri="{BB962C8B-B14F-4D97-AF65-F5344CB8AC3E}">
        <p14:creationId xmlns:p14="http://schemas.microsoft.com/office/powerpoint/2010/main" val="16077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FA9BBF-FFBE-BF42-B282-4B7987D12594}"/>
              </a:ext>
            </a:extLst>
          </p:cNvPr>
          <p:cNvSpPr>
            <a:spLocks noGrp="1"/>
          </p:cNvSpPr>
          <p:nvPr>
            <p:ph type="title"/>
          </p:nvPr>
        </p:nvSpPr>
        <p:spPr>
          <a:xfrm>
            <a:off x="282388" y="284442"/>
            <a:ext cx="11510682" cy="1287276"/>
          </a:xfrm>
        </p:spPr>
        <p:txBody>
          <a:bodyPr anchor="ctr">
            <a:normAutofit fontScale="90000"/>
          </a:bodyPr>
          <a:lstStyle/>
          <a:p>
            <a:r>
              <a:rPr lang="en-US" sz="4400" b="1" dirty="0">
                <a:latin typeface="Times New Roman" panose="02020603050405020304" pitchFamily="18" charset="0"/>
                <a:cs typeface="Times New Roman" panose="02020603050405020304" pitchFamily="18" charset="0"/>
              </a:rPr>
              <a:t>There is currently </a:t>
            </a:r>
            <a:r>
              <a:rPr lang="en-US" sz="4400" b="1" i="1" dirty="0">
                <a:solidFill>
                  <a:srgbClr val="C00000"/>
                </a:solidFill>
                <a:latin typeface="Times New Roman" panose="02020603050405020304" pitchFamily="18" charset="0"/>
                <a:cs typeface="Times New Roman" panose="02020603050405020304" pitchFamily="18" charset="0"/>
              </a:rPr>
              <a:t>NO ABMS </a:t>
            </a:r>
            <a:r>
              <a:rPr lang="en-US" sz="4400" b="1" dirty="0">
                <a:latin typeface="Times New Roman" panose="02020603050405020304" pitchFamily="18" charset="0"/>
                <a:cs typeface="Times New Roman" panose="02020603050405020304" pitchFamily="18" charset="0"/>
              </a:rPr>
              <a:t>pathway for adequate venous training</a:t>
            </a:r>
          </a:p>
        </p:txBody>
      </p:sp>
      <p:pic>
        <p:nvPicPr>
          <p:cNvPr id="6" name="Picture 5">
            <a:extLst>
              <a:ext uri="{FF2B5EF4-FFF2-40B4-BE49-F238E27FC236}">
                <a16:creationId xmlns:a16="http://schemas.microsoft.com/office/drawing/2014/main" id="{A493F03A-52AC-9C47-A2B3-9B75C1E3E67A}"/>
              </a:ext>
            </a:extLst>
          </p:cNvPr>
          <p:cNvPicPr>
            <a:picLocks noChangeAspect="1"/>
          </p:cNvPicPr>
          <p:nvPr/>
        </p:nvPicPr>
        <p:blipFill>
          <a:blip r:embed="rId2"/>
          <a:stretch>
            <a:fillRect/>
          </a:stretch>
        </p:blipFill>
        <p:spPr>
          <a:xfrm>
            <a:off x="2615993" y="1808702"/>
            <a:ext cx="6960013" cy="4566823"/>
          </a:xfrm>
          <a:prstGeom prst="rect">
            <a:avLst/>
          </a:prstGeom>
        </p:spPr>
      </p:pic>
    </p:spTree>
    <p:extLst>
      <p:ext uri="{BB962C8B-B14F-4D97-AF65-F5344CB8AC3E}">
        <p14:creationId xmlns:p14="http://schemas.microsoft.com/office/powerpoint/2010/main" val="201505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1AE1-08AA-6E48-8C10-9BA9B2584891}"/>
              </a:ext>
            </a:extLst>
          </p:cNvPr>
          <p:cNvSpPr>
            <a:spLocks noGrp="1"/>
          </p:cNvSpPr>
          <p:nvPr>
            <p:ph type="title"/>
          </p:nvPr>
        </p:nvSpPr>
        <p:spPr>
          <a:xfrm>
            <a:off x="838200" y="229644"/>
            <a:ext cx="10515600" cy="715328"/>
          </a:xfrm>
        </p:spPr>
        <p:txBody>
          <a:bodyPr>
            <a:normAutofit fontScale="90000"/>
          </a:bodyPr>
          <a:lstStyle/>
          <a:p>
            <a:pPr>
              <a:lnSpc>
                <a:spcPct val="70000"/>
              </a:lnSpc>
            </a:pPr>
            <a:r>
              <a:rPr lang="en-US" dirty="0">
                <a:solidFill>
                  <a:srgbClr val="C00000"/>
                </a:solidFill>
              </a:rPr>
              <a:t>And Does Board Certification Really Matter?</a:t>
            </a:r>
            <a:br>
              <a:rPr lang="en-US" dirty="0"/>
            </a:br>
            <a:r>
              <a:rPr lang="en-US" sz="2700" b="0" i="1" dirty="0">
                <a:solidFill>
                  <a:srgbClr val="094BA7"/>
                </a:solidFill>
              </a:rPr>
              <a:t>Sharp LK, Academic Medicine 2002</a:t>
            </a:r>
          </a:p>
        </p:txBody>
      </p:sp>
      <p:sp>
        <p:nvSpPr>
          <p:cNvPr id="3" name="Content Placeholder 2">
            <a:extLst>
              <a:ext uri="{FF2B5EF4-FFF2-40B4-BE49-F238E27FC236}">
                <a16:creationId xmlns:a16="http://schemas.microsoft.com/office/drawing/2014/main" id="{10064E95-89F3-9E46-8971-C96BE11D2EF0}"/>
              </a:ext>
            </a:extLst>
          </p:cNvPr>
          <p:cNvSpPr>
            <a:spLocks noGrp="1"/>
          </p:cNvSpPr>
          <p:nvPr>
            <p:ph idx="1"/>
          </p:nvPr>
        </p:nvSpPr>
        <p:spPr>
          <a:xfrm>
            <a:off x="365760" y="1043603"/>
            <a:ext cx="11591778" cy="2531453"/>
          </a:xfrm>
        </p:spPr>
        <p:txBody>
          <a:bodyPr/>
          <a:lstStyle/>
          <a:p>
            <a:pPr marL="0" indent="0" algn="ctr">
              <a:buNone/>
            </a:pPr>
            <a:r>
              <a:rPr lang="en-US" sz="3200" i="1" dirty="0">
                <a:solidFill>
                  <a:srgbClr val="00B050"/>
                </a:solidFill>
              </a:rPr>
              <a:t>Systematic review of 13 studies evaluating relationship between board certification and clinical outcomes</a:t>
            </a:r>
          </a:p>
          <a:p>
            <a:r>
              <a:rPr lang="en-US" dirty="0"/>
              <a:t>16 positive associations (better outcomes with certification)</a:t>
            </a:r>
          </a:p>
          <a:p>
            <a:r>
              <a:rPr lang="en-US" dirty="0"/>
              <a:t>3 negative associations (worse outcomes with certification)</a:t>
            </a:r>
          </a:p>
          <a:p>
            <a:r>
              <a:rPr lang="en-US" dirty="0"/>
              <a:t>14 with no association</a:t>
            </a:r>
          </a:p>
        </p:txBody>
      </p:sp>
      <p:pic>
        <p:nvPicPr>
          <p:cNvPr id="5" name="Picture 4">
            <a:extLst>
              <a:ext uri="{FF2B5EF4-FFF2-40B4-BE49-F238E27FC236}">
                <a16:creationId xmlns:a16="http://schemas.microsoft.com/office/drawing/2014/main" id="{B06CB495-C6A5-C64B-8DD2-72E7DCA39305}"/>
              </a:ext>
            </a:extLst>
          </p:cNvPr>
          <p:cNvPicPr>
            <a:picLocks noChangeAspect="1"/>
          </p:cNvPicPr>
          <p:nvPr/>
        </p:nvPicPr>
        <p:blipFill>
          <a:blip r:embed="rId2"/>
          <a:stretch>
            <a:fillRect/>
          </a:stretch>
        </p:blipFill>
        <p:spPr>
          <a:xfrm>
            <a:off x="1217747" y="3699804"/>
            <a:ext cx="9887804" cy="906382"/>
          </a:xfrm>
          <a:prstGeom prst="rect">
            <a:avLst/>
          </a:prstGeom>
        </p:spPr>
      </p:pic>
      <p:pic>
        <p:nvPicPr>
          <p:cNvPr id="6" name="Picture 5">
            <a:extLst>
              <a:ext uri="{FF2B5EF4-FFF2-40B4-BE49-F238E27FC236}">
                <a16:creationId xmlns:a16="http://schemas.microsoft.com/office/drawing/2014/main" id="{0FF90F1E-2610-CC46-A63C-C76889FECA48}"/>
              </a:ext>
            </a:extLst>
          </p:cNvPr>
          <p:cNvPicPr>
            <a:picLocks noChangeAspect="1"/>
          </p:cNvPicPr>
          <p:nvPr/>
        </p:nvPicPr>
        <p:blipFill>
          <a:blip r:embed="rId3"/>
          <a:stretch>
            <a:fillRect/>
          </a:stretch>
        </p:blipFill>
        <p:spPr>
          <a:xfrm>
            <a:off x="1217747" y="4606186"/>
            <a:ext cx="9887804" cy="1884692"/>
          </a:xfrm>
          <a:prstGeom prst="rect">
            <a:avLst/>
          </a:prstGeom>
        </p:spPr>
      </p:pic>
      <p:cxnSp>
        <p:nvCxnSpPr>
          <p:cNvPr id="8" name="Straight Connector 7">
            <a:extLst>
              <a:ext uri="{FF2B5EF4-FFF2-40B4-BE49-F238E27FC236}">
                <a16:creationId xmlns:a16="http://schemas.microsoft.com/office/drawing/2014/main" id="{44AE80D0-A430-824F-A230-732AA9086689}"/>
              </a:ext>
            </a:extLst>
          </p:cNvPr>
          <p:cNvCxnSpPr>
            <a:cxnSpLocks/>
          </p:cNvCxnSpPr>
          <p:nvPr/>
        </p:nvCxnSpPr>
        <p:spPr>
          <a:xfrm>
            <a:off x="5988205" y="4881490"/>
            <a:ext cx="20303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7A419E-C322-EA49-A60A-595EC1FA096A}"/>
              </a:ext>
            </a:extLst>
          </p:cNvPr>
          <p:cNvCxnSpPr>
            <a:cxnSpLocks/>
          </p:cNvCxnSpPr>
          <p:nvPr/>
        </p:nvCxnSpPr>
        <p:spPr>
          <a:xfrm>
            <a:off x="5988205" y="5080190"/>
            <a:ext cx="20303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8D0254-FB33-1648-B11A-22B19850034A}"/>
              </a:ext>
            </a:extLst>
          </p:cNvPr>
          <p:cNvCxnSpPr>
            <a:cxnSpLocks/>
          </p:cNvCxnSpPr>
          <p:nvPr/>
        </p:nvCxnSpPr>
        <p:spPr>
          <a:xfrm>
            <a:off x="10232020" y="5464081"/>
            <a:ext cx="6725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5097B9-6639-524B-BD09-0E59AB04CFC5}"/>
              </a:ext>
            </a:extLst>
          </p:cNvPr>
          <p:cNvCxnSpPr>
            <a:cxnSpLocks/>
          </p:cNvCxnSpPr>
          <p:nvPr/>
        </p:nvCxnSpPr>
        <p:spPr>
          <a:xfrm>
            <a:off x="8519202" y="5836401"/>
            <a:ext cx="21873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527F4AD-EFBB-B349-BD81-B78A5DB0EE0B}"/>
              </a:ext>
            </a:extLst>
          </p:cNvPr>
          <p:cNvCxnSpPr>
            <a:cxnSpLocks/>
          </p:cNvCxnSpPr>
          <p:nvPr/>
        </p:nvCxnSpPr>
        <p:spPr>
          <a:xfrm>
            <a:off x="8519202" y="5641561"/>
            <a:ext cx="22915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74541D-1CEB-2042-A514-703FE63C3E29}"/>
              </a:ext>
            </a:extLst>
          </p:cNvPr>
          <p:cNvCxnSpPr>
            <a:cxnSpLocks/>
          </p:cNvCxnSpPr>
          <p:nvPr/>
        </p:nvCxnSpPr>
        <p:spPr>
          <a:xfrm>
            <a:off x="10232020" y="4881490"/>
            <a:ext cx="7329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60CC12-4F89-A944-8F78-E06DB1CCA7C2}"/>
              </a:ext>
            </a:extLst>
          </p:cNvPr>
          <p:cNvCxnSpPr>
            <a:cxnSpLocks/>
          </p:cNvCxnSpPr>
          <p:nvPr/>
        </p:nvCxnSpPr>
        <p:spPr>
          <a:xfrm>
            <a:off x="8475785" y="5057040"/>
            <a:ext cx="233496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036508-ECBD-5146-BF6C-B429D29C8AAC}"/>
              </a:ext>
            </a:extLst>
          </p:cNvPr>
          <p:cNvCxnSpPr>
            <a:cxnSpLocks/>
          </p:cNvCxnSpPr>
          <p:nvPr/>
        </p:nvCxnSpPr>
        <p:spPr>
          <a:xfrm>
            <a:off x="8519202" y="5259597"/>
            <a:ext cx="12729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900D54-85F3-5446-B5BC-29F92996873F}"/>
              </a:ext>
            </a:extLst>
          </p:cNvPr>
          <p:cNvCxnSpPr>
            <a:cxnSpLocks/>
          </p:cNvCxnSpPr>
          <p:nvPr/>
        </p:nvCxnSpPr>
        <p:spPr>
          <a:xfrm>
            <a:off x="10348953" y="3947798"/>
            <a:ext cx="55558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6F0759-450D-0E48-9A5D-6AA85EC817AD}"/>
              </a:ext>
            </a:extLst>
          </p:cNvPr>
          <p:cNvCxnSpPr>
            <a:cxnSpLocks/>
          </p:cNvCxnSpPr>
          <p:nvPr/>
        </p:nvCxnSpPr>
        <p:spPr>
          <a:xfrm>
            <a:off x="5988205" y="3960204"/>
            <a:ext cx="183628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907D754-C40A-C443-9883-CE2F6BE3185E}"/>
              </a:ext>
            </a:extLst>
          </p:cNvPr>
          <p:cNvCxnSpPr>
            <a:cxnSpLocks/>
          </p:cNvCxnSpPr>
          <p:nvPr/>
        </p:nvCxnSpPr>
        <p:spPr>
          <a:xfrm>
            <a:off x="5988205" y="4335552"/>
            <a:ext cx="192887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C1DB254-6238-FE46-9706-0AFC71E011A7}"/>
              </a:ext>
            </a:extLst>
          </p:cNvPr>
          <p:cNvCxnSpPr>
            <a:cxnSpLocks/>
          </p:cNvCxnSpPr>
          <p:nvPr/>
        </p:nvCxnSpPr>
        <p:spPr>
          <a:xfrm>
            <a:off x="8496052" y="4148427"/>
            <a:ext cx="238533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9B10DF-5112-3A40-AF49-2CC2EF07563D}"/>
              </a:ext>
            </a:extLst>
          </p:cNvPr>
          <p:cNvCxnSpPr>
            <a:cxnSpLocks/>
          </p:cNvCxnSpPr>
          <p:nvPr/>
        </p:nvCxnSpPr>
        <p:spPr>
          <a:xfrm>
            <a:off x="8519202" y="4335552"/>
            <a:ext cx="21873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BEE3A7B-6B43-874B-A429-7CA5C341A8BE}"/>
              </a:ext>
            </a:extLst>
          </p:cNvPr>
          <p:cNvCxnSpPr>
            <a:cxnSpLocks/>
          </p:cNvCxnSpPr>
          <p:nvPr/>
        </p:nvCxnSpPr>
        <p:spPr>
          <a:xfrm>
            <a:off x="8519202" y="4511101"/>
            <a:ext cx="85629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466244-4EEE-F045-B433-94F60B251389}"/>
              </a:ext>
            </a:extLst>
          </p:cNvPr>
          <p:cNvCxnSpPr>
            <a:cxnSpLocks/>
          </p:cNvCxnSpPr>
          <p:nvPr/>
        </p:nvCxnSpPr>
        <p:spPr>
          <a:xfrm>
            <a:off x="6133865" y="4143471"/>
            <a:ext cx="3942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3DBB7A-E2CB-2A4D-9E97-3E2017C27AB0}"/>
              </a:ext>
            </a:extLst>
          </p:cNvPr>
          <p:cNvCxnSpPr>
            <a:cxnSpLocks/>
          </p:cNvCxnSpPr>
          <p:nvPr/>
        </p:nvCxnSpPr>
        <p:spPr>
          <a:xfrm>
            <a:off x="6110715" y="5279720"/>
            <a:ext cx="41740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9618B82-32B6-2D41-9E14-208812C3F3FA}"/>
              </a:ext>
            </a:extLst>
          </p:cNvPr>
          <p:cNvCxnSpPr>
            <a:cxnSpLocks/>
          </p:cNvCxnSpPr>
          <p:nvPr/>
        </p:nvCxnSpPr>
        <p:spPr>
          <a:xfrm>
            <a:off x="6096000" y="4522676"/>
            <a:ext cx="64046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5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indoor, footwear&#10;&#10;Description automatically generated">
            <a:extLst>
              <a:ext uri="{FF2B5EF4-FFF2-40B4-BE49-F238E27FC236}">
                <a16:creationId xmlns:a16="http://schemas.microsoft.com/office/drawing/2014/main" id="{62B42753-B5CC-A743-BD69-BB92B1D3D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791" y="3025851"/>
            <a:ext cx="2545703" cy="3394271"/>
          </a:xfrm>
          <a:prstGeom prst="rect">
            <a:avLst/>
          </a:prstGeom>
        </p:spPr>
      </p:pic>
      <p:pic>
        <p:nvPicPr>
          <p:cNvPr id="9" name="Picture 8" descr="A person's foot on a carpet&#10;&#10;Description automatically generated with low confidence">
            <a:extLst>
              <a:ext uri="{FF2B5EF4-FFF2-40B4-BE49-F238E27FC236}">
                <a16:creationId xmlns:a16="http://schemas.microsoft.com/office/drawing/2014/main" id="{3347C02C-FBE2-C84D-87D0-1EB3FD496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274335" y="3446445"/>
            <a:ext cx="3386890" cy="2545702"/>
          </a:xfrm>
          <a:prstGeom prst="rect">
            <a:avLst/>
          </a:prstGeom>
        </p:spPr>
      </p:pic>
      <p:pic>
        <p:nvPicPr>
          <p:cNvPr id="10" name="Picture 9" descr="Close-up of a person's arm&#10;&#10;Description automatically generated with low confidence">
            <a:extLst>
              <a:ext uri="{FF2B5EF4-FFF2-40B4-BE49-F238E27FC236}">
                <a16:creationId xmlns:a16="http://schemas.microsoft.com/office/drawing/2014/main" id="{46C2BABC-6D66-D044-93F9-4FDDEAD40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066" y="3025851"/>
            <a:ext cx="2545703" cy="3398644"/>
          </a:xfrm>
          <a:prstGeom prst="rect">
            <a:avLst/>
          </a:prstGeom>
        </p:spPr>
      </p:pic>
      <p:pic>
        <p:nvPicPr>
          <p:cNvPr id="11" name="Picture 10" descr="A close up of a person's foot&#10;&#10;Description automatically generated with low confidence">
            <a:extLst>
              <a:ext uri="{FF2B5EF4-FFF2-40B4-BE49-F238E27FC236}">
                <a16:creationId xmlns:a16="http://schemas.microsoft.com/office/drawing/2014/main" id="{5D043B4E-2626-D54F-9871-07B060300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0655" y="3025851"/>
            <a:ext cx="2005706" cy="3394273"/>
          </a:xfrm>
          <a:prstGeom prst="rect">
            <a:avLst/>
          </a:prstGeom>
        </p:spPr>
      </p:pic>
      <p:sp>
        <p:nvSpPr>
          <p:cNvPr id="4" name="Title 3">
            <a:extLst>
              <a:ext uri="{FF2B5EF4-FFF2-40B4-BE49-F238E27FC236}">
                <a16:creationId xmlns:a16="http://schemas.microsoft.com/office/drawing/2014/main" id="{8F7D0985-153E-4848-B42F-06B94E9FEAF5}"/>
              </a:ext>
            </a:extLst>
          </p:cNvPr>
          <p:cNvSpPr>
            <a:spLocks noGrp="1"/>
          </p:cNvSpPr>
          <p:nvPr>
            <p:ph type="title"/>
          </p:nvPr>
        </p:nvSpPr>
        <p:spPr>
          <a:xfrm>
            <a:off x="1147914" y="136525"/>
            <a:ext cx="9896173" cy="750981"/>
          </a:xfrm>
        </p:spPr>
        <p:txBody>
          <a:bodyPr>
            <a:noAutofit/>
          </a:bodyPr>
          <a:lstStyle/>
          <a:p>
            <a:r>
              <a:rPr lang="en-US" dirty="0">
                <a:solidFill>
                  <a:srgbClr val="C00000"/>
                </a:solidFill>
              </a:rPr>
              <a:t>Problem 2 - An Imbalanced Workforce</a:t>
            </a:r>
          </a:p>
        </p:txBody>
      </p:sp>
      <p:sp>
        <p:nvSpPr>
          <p:cNvPr id="5" name="Content Placeholder 4">
            <a:extLst>
              <a:ext uri="{FF2B5EF4-FFF2-40B4-BE49-F238E27FC236}">
                <a16:creationId xmlns:a16="http://schemas.microsoft.com/office/drawing/2014/main" id="{E71E2B59-D0D3-324D-986E-736AABD744EC}"/>
              </a:ext>
            </a:extLst>
          </p:cNvPr>
          <p:cNvSpPr>
            <a:spLocks noGrp="1"/>
          </p:cNvSpPr>
          <p:nvPr>
            <p:ph idx="1"/>
          </p:nvPr>
        </p:nvSpPr>
        <p:spPr>
          <a:xfrm>
            <a:off x="2687168" y="1099488"/>
            <a:ext cx="6817664" cy="1737846"/>
          </a:xfrm>
        </p:spPr>
        <p:txBody>
          <a:bodyPr>
            <a:normAutofit/>
          </a:bodyPr>
          <a:lstStyle/>
          <a:p>
            <a:r>
              <a:rPr lang="en-US" dirty="0"/>
              <a:t>Epidemiology in the United States</a:t>
            </a:r>
          </a:p>
          <a:p>
            <a:pPr lvl="1"/>
            <a:r>
              <a:rPr lang="en-US" dirty="0"/>
              <a:t>250 million with chronic venous disease</a:t>
            </a:r>
          </a:p>
          <a:p>
            <a:pPr lvl="1"/>
            <a:r>
              <a:rPr lang="en-US" dirty="0"/>
              <a:t>6 – 7 million with advanced venous disease</a:t>
            </a:r>
          </a:p>
          <a:p>
            <a:pPr lvl="1"/>
            <a:r>
              <a:rPr lang="en-US" dirty="0"/>
              <a:t>500,000 – 600,000 with venous ulceration</a:t>
            </a:r>
          </a:p>
        </p:txBody>
      </p:sp>
      <p:sp>
        <p:nvSpPr>
          <p:cNvPr id="7" name="Content Placeholder 6">
            <a:extLst>
              <a:ext uri="{FF2B5EF4-FFF2-40B4-BE49-F238E27FC236}">
                <a16:creationId xmlns:a16="http://schemas.microsoft.com/office/drawing/2014/main" id="{05B6C570-8932-A045-BEF9-29A6DAA515E2}"/>
              </a:ext>
            </a:extLst>
          </p:cNvPr>
          <p:cNvSpPr>
            <a:spLocks noGrp="1"/>
          </p:cNvSpPr>
          <p:nvPr>
            <p:ph idx="4294967295"/>
          </p:nvPr>
        </p:nvSpPr>
        <p:spPr>
          <a:xfrm>
            <a:off x="1721218" y="5270500"/>
            <a:ext cx="8135938" cy="1325563"/>
          </a:xfrm>
        </p:spPr>
        <p:txBody>
          <a:bodyPr>
            <a:normAutofit/>
          </a:bodyPr>
          <a:lstStyle/>
          <a:p>
            <a:pPr>
              <a:buClr>
                <a:srgbClr val="00B050"/>
              </a:buClr>
            </a:pPr>
            <a:r>
              <a:rPr lang="en-US" b="1" dirty="0">
                <a:latin typeface="Times New Roman" panose="02020603050405020304" pitchFamily="18" charset="0"/>
                <a:cs typeface="Times New Roman" panose="02020603050405020304" pitchFamily="18" charset="0"/>
              </a:rPr>
              <a:t>Venous “Workforce”- 14,153 providers</a:t>
            </a:r>
          </a:p>
          <a:p>
            <a:pPr lvl="1">
              <a:buClr>
                <a:srgbClr val="0070C0"/>
              </a:buClr>
            </a:pPr>
            <a:r>
              <a:rPr lang="en-US" b="1" dirty="0">
                <a:solidFill>
                  <a:srgbClr val="00B050"/>
                </a:solidFill>
                <a:latin typeface="Times New Roman" panose="02020603050405020304" pitchFamily="18" charset="0"/>
                <a:cs typeface="Times New Roman" panose="02020603050405020304" pitchFamily="18" charset="0"/>
              </a:rPr>
              <a:t>17,664 patients per provider</a:t>
            </a:r>
          </a:p>
          <a:p>
            <a:pPr lvl="1">
              <a:buClr>
                <a:srgbClr val="0070C0"/>
              </a:buClr>
            </a:pPr>
            <a:r>
              <a:rPr lang="en-US" b="1" dirty="0">
                <a:solidFill>
                  <a:srgbClr val="00B050"/>
                </a:solidFill>
                <a:latin typeface="Times New Roman" panose="02020603050405020304" pitchFamily="18" charset="0"/>
                <a:cs typeface="Times New Roman" panose="02020603050405020304" pitchFamily="18" charset="0"/>
              </a:rPr>
              <a:t>495 advanced cases per provider</a:t>
            </a:r>
          </a:p>
          <a:p>
            <a:pPr lvl="1"/>
            <a:endParaRPr lang="en-US" dirty="0"/>
          </a:p>
        </p:txBody>
      </p:sp>
      <p:sp>
        <p:nvSpPr>
          <p:cNvPr id="14" name="Content Placeholder 4">
            <a:extLst>
              <a:ext uri="{FF2B5EF4-FFF2-40B4-BE49-F238E27FC236}">
                <a16:creationId xmlns:a16="http://schemas.microsoft.com/office/drawing/2014/main" id="{384FAA97-75FA-D746-A522-4F27F69307EE}"/>
              </a:ext>
            </a:extLst>
          </p:cNvPr>
          <p:cNvSpPr txBox="1">
            <a:spLocks/>
          </p:cNvSpPr>
          <p:nvPr/>
        </p:nvSpPr>
        <p:spPr>
          <a:xfrm>
            <a:off x="1721218" y="3925709"/>
            <a:ext cx="8835016" cy="1848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94BA7"/>
              </a:buClr>
              <a:buFont typeface="Arial" panose="020B0604020202020204" pitchFamily="34" charset="0"/>
              <a:buChar char="•"/>
              <a:defRPr sz="2800" b="1" i="0" kern="1200">
                <a:solidFill>
                  <a:schemeClr val="bg2">
                    <a:lumMod val="50000"/>
                  </a:schemeClr>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400" b="1" i="0" kern="1200">
                <a:solidFill>
                  <a:srgbClr val="094BA7"/>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Tx/>
              <a:buNone/>
              <a:defRPr sz="2000" b="1" i="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Tx/>
              <a:buNone/>
              <a:defRPr sz="1800" b="1" i="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Tx/>
              <a:buNone/>
              <a:defRPr sz="1800" b="1" i="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50"/>
              </a:buClr>
            </a:pPr>
            <a:r>
              <a:rPr lang="en-US" dirty="0">
                <a:solidFill>
                  <a:schemeClr val="accent1">
                    <a:lumMod val="75000"/>
                  </a:schemeClr>
                </a:solidFill>
              </a:rPr>
              <a:t>Traditional Venous “Specialists” (ABMS 2020-2021</a:t>
            </a:r>
            <a:r>
              <a:rPr lang="en-US" dirty="0">
                <a:solidFill>
                  <a:srgbClr val="0070C0"/>
                </a:solidFill>
              </a:rPr>
              <a:t>)</a:t>
            </a:r>
          </a:p>
          <a:p>
            <a:pPr lvl="1">
              <a:buClr>
                <a:srgbClr val="0070C0"/>
              </a:buClr>
            </a:pPr>
            <a:r>
              <a:rPr lang="en-US" dirty="0">
                <a:solidFill>
                  <a:srgbClr val="00B050"/>
                </a:solidFill>
              </a:rPr>
              <a:t>Vascular surgeons – 3,521</a:t>
            </a:r>
          </a:p>
          <a:p>
            <a:pPr lvl="1">
              <a:buClr>
                <a:srgbClr val="0070C0"/>
              </a:buClr>
            </a:pPr>
            <a:r>
              <a:rPr lang="en-US" dirty="0">
                <a:solidFill>
                  <a:srgbClr val="00B050"/>
                </a:solidFill>
              </a:rPr>
              <a:t>Interventional radiologists – 3,453</a:t>
            </a:r>
          </a:p>
          <a:p>
            <a:pPr lvl="1">
              <a:buClr>
                <a:srgbClr val="0070C0"/>
              </a:buClr>
            </a:pPr>
            <a:r>
              <a:rPr lang="en-US" dirty="0">
                <a:solidFill>
                  <a:srgbClr val="00B050"/>
                </a:solidFill>
              </a:rPr>
              <a:t>Interventional cardiologists – 7,179</a:t>
            </a:r>
          </a:p>
        </p:txBody>
      </p:sp>
      <p:pic>
        <p:nvPicPr>
          <p:cNvPr id="15" name="Picture 14">
            <a:extLst>
              <a:ext uri="{FF2B5EF4-FFF2-40B4-BE49-F238E27FC236}">
                <a16:creationId xmlns:a16="http://schemas.microsoft.com/office/drawing/2014/main" id="{AF917ACA-509A-094F-8E3C-82308FCA6527}"/>
              </a:ext>
            </a:extLst>
          </p:cNvPr>
          <p:cNvPicPr>
            <a:picLocks noChangeAspect="1"/>
          </p:cNvPicPr>
          <p:nvPr/>
        </p:nvPicPr>
        <p:blipFill>
          <a:blip r:embed="rId7"/>
          <a:stretch>
            <a:fillRect/>
          </a:stretch>
        </p:blipFill>
        <p:spPr>
          <a:xfrm>
            <a:off x="8879397" y="4858413"/>
            <a:ext cx="2636964" cy="1326646"/>
          </a:xfrm>
          <a:prstGeom prst="rect">
            <a:avLst/>
          </a:prstGeom>
        </p:spPr>
      </p:pic>
    </p:spTree>
    <p:extLst>
      <p:ext uri="{BB962C8B-B14F-4D97-AF65-F5344CB8AC3E}">
        <p14:creationId xmlns:p14="http://schemas.microsoft.com/office/powerpoint/2010/main" val="289560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1"/>
                                        </p:tgtEl>
                                      </p:cBhvr>
                                      <p:by x="0" y="0"/>
                                    </p:animScale>
                                  </p:childTnLst>
                                </p:cTn>
                              </p:par>
                              <p:par>
                                <p:cTn id="7" presetID="6" presetClass="emph" presetSubtype="0" fill="hold" nodeType="withEffect">
                                  <p:stCondLst>
                                    <p:cond delay="0"/>
                                  </p:stCondLst>
                                  <p:childTnLst>
                                    <p:animScale>
                                      <p:cBhvr>
                                        <p:cTn id="8" dur="500" fill="hold"/>
                                        <p:tgtEl>
                                          <p:spTgt spid="8"/>
                                        </p:tgtEl>
                                      </p:cBhvr>
                                      <p:by x="0" y="0"/>
                                    </p:animScale>
                                  </p:childTnLst>
                                </p:cTn>
                              </p:par>
                              <p:par>
                                <p:cTn id="9" presetID="6" presetClass="emph" presetSubtype="0" fill="hold" nodeType="withEffect">
                                  <p:stCondLst>
                                    <p:cond delay="0"/>
                                  </p:stCondLst>
                                  <p:childTnLst>
                                    <p:animScale>
                                      <p:cBhvr>
                                        <p:cTn id="10" dur="500" fill="hold"/>
                                        <p:tgtEl>
                                          <p:spTgt spid="9"/>
                                        </p:tgtEl>
                                      </p:cBhvr>
                                      <p:by x="0" y="0"/>
                                    </p:animScale>
                                  </p:childTnLst>
                                </p:cTn>
                              </p:par>
                              <p:par>
                                <p:cTn id="11" presetID="6" presetClass="emph" presetSubtype="0" fill="hold" nodeType="withEffect">
                                  <p:stCondLst>
                                    <p:cond delay="0"/>
                                  </p:stCondLst>
                                  <p:childTnLst>
                                    <p:animScale>
                                      <p:cBhvr>
                                        <p:cTn id="12" dur="500" fill="hold"/>
                                        <p:tgtEl>
                                          <p:spTgt spid="10"/>
                                        </p:tgtEl>
                                      </p:cBhvr>
                                      <p:by x="0" y="0"/>
                                    </p:animScale>
                                  </p:childTnLst>
                                </p:cTn>
                              </p:par>
                              <p:par>
                                <p:cTn id="13" presetID="0" presetClass="path" presetSubtype="0" accel="50000" decel="50000" fill="hold" nodeType="withEffect">
                                  <p:stCondLst>
                                    <p:cond delay="0"/>
                                  </p:stCondLst>
                                  <p:childTnLst>
                                    <p:animMotion origin="layout" path="M 0.00117 -0.0007 L 0.35742 -0.0007 " pathEditMode="relative" ptsTypes="AA">
                                      <p:cBhvr>
                                        <p:cTn id="14" dur="500" fill="hold"/>
                                        <p:tgtEl>
                                          <p:spTgt spid="10"/>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00104 0.00047 L 0.11953 0.00047 " pathEditMode="relative" ptsTypes="AA">
                                      <p:cBhvr>
                                        <p:cTn id="16" dur="500" fill="hold"/>
                                        <p:tgtEl>
                                          <p:spTgt spid="9"/>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1224 -0.00047 L -0.11575 -0.00047 " pathEditMode="relative" ptsTypes="AA">
                                      <p:cBhvr>
                                        <p:cTn id="18" dur="500" fill="hold"/>
                                        <p:tgtEl>
                                          <p:spTgt spid="8"/>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286 -0.00047 L -0.32813 -0.00047 " pathEditMode="relative" ptsTypes="AA">
                                      <p:cBhvr>
                                        <p:cTn id="20" dur="500" fill="hold"/>
                                        <p:tgtEl>
                                          <p:spTgt spid="11"/>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2.96296E-6 L -0.07865 -0.00857 " pathEditMode="relative" rAng="0" ptsTypes="AA">
                                      <p:cBhvr>
                                        <p:cTn id="22" dur="500" fill="hold"/>
                                        <p:tgtEl>
                                          <p:spTgt spid="5"/>
                                        </p:tgtEl>
                                        <p:attrNameLst>
                                          <p:attrName>ppt_x</p:attrName>
                                          <p:attrName>ppt_y</p:attrName>
                                        </p:attrNameLst>
                                      </p:cBhvr>
                                      <p:rCtr x="-3932" y="-440"/>
                                    </p:animMotion>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4.375E-6 0.01388 L -0.00066 -0.10949 " pathEditMode="relative" rAng="0" ptsTypes="AA">
                                      <p:cBhvr>
                                        <p:cTn id="30" dur="500" fill="hold"/>
                                        <p:tgtEl>
                                          <p:spTgt spid="14"/>
                                        </p:tgtEl>
                                        <p:attrNameLst>
                                          <p:attrName>ppt_x</p:attrName>
                                          <p:attrName>ppt_y</p:attrName>
                                        </p:attrNameLst>
                                      </p:cBhvr>
                                      <p:rCtr x="-39" y="-6181"/>
                                    </p:animMotion>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18FC758-4AA6-E245-9BF3-00ADDF582073}"/>
              </a:ext>
            </a:extLst>
          </p:cNvPr>
          <p:cNvSpPr/>
          <p:nvPr/>
        </p:nvSpPr>
        <p:spPr bwMode="auto">
          <a:xfrm>
            <a:off x="3652851" y="1025226"/>
            <a:ext cx="4886299" cy="480754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800" b="1" i="1" u="sng" dirty="0">
              <a:effectLst>
                <a:outerShdw blurRad="50800" dist="38100" dir="10800000" algn="r" rotWithShape="0">
                  <a:prstClr val="black">
                    <a:alpha val="40000"/>
                  </a:prstClr>
                </a:outerShdw>
              </a:effectLst>
              <a:latin typeface="Times New Roman" pitchFamily="24" charset="0"/>
            </a:endParaRPr>
          </a:p>
          <a:p>
            <a:pPr algn="ctr" eaLnBrk="0" fontAlgn="base" hangingPunct="0">
              <a:spcBef>
                <a:spcPct val="0"/>
              </a:spcBef>
              <a:spcAft>
                <a:spcPct val="0"/>
              </a:spcAft>
            </a:pPr>
            <a:r>
              <a:rPr lang="en-US" sz="3200" b="1" u="sng" dirty="0">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Surgery</a:t>
            </a:r>
          </a:p>
          <a:p>
            <a:pPr algn="ctr"/>
            <a:r>
              <a:rPr lang="en-US" sz="2400" b="1" i="1" dirty="0">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Medical / Risk Factor Management</a:t>
            </a:r>
          </a:p>
          <a:p>
            <a:pPr algn="ctr"/>
            <a:r>
              <a:rPr lang="en-US" sz="2400" b="1" i="1" dirty="0">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Vascular Diagnosis</a:t>
            </a:r>
          </a:p>
          <a:p>
            <a:pPr algn="ctr"/>
            <a:r>
              <a:rPr lang="en-US" sz="2400" b="1" i="1" dirty="0">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Superficial Venous</a:t>
            </a:r>
          </a:p>
          <a:p>
            <a:pPr algn="ctr"/>
            <a:r>
              <a:rPr lang="en-US" sz="2400" b="1" i="1" dirty="0">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Deep Venous</a:t>
            </a:r>
          </a:p>
          <a:p>
            <a:pPr algn="ctr"/>
            <a:r>
              <a:rPr lang="en-US" sz="2400" b="1" i="1" dirty="0">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Lymphatic Disease</a:t>
            </a:r>
          </a:p>
          <a:p>
            <a:pPr algn="ctr" eaLnBrk="0" fontAlgn="base" hangingPunct="0">
              <a:spcBef>
                <a:spcPct val="0"/>
              </a:spcBef>
              <a:spcAft>
                <a:spcPct val="0"/>
              </a:spcAft>
            </a:pPr>
            <a:endParaRPr lang="en-US" sz="2800" b="1" i="1" dirty="0">
              <a:effectLst>
                <a:outerShdw blurRad="50800" dist="38100" dir="10800000" algn="r" rotWithShape="0">
                  <a:prstClr val="black">
                    <a:alpha val="40000"/>
                  </a:prstClr>
                </a:outerShdw>
              </a:effectLst>
              <a:latin typeface="Times New Roman" pitchFamily="24" charset="0"/>
            </a:endParaRPr>
          </a:p>
        </p:txBody>
      </p:sp>
      <p:pic>
        <p:nvPicPr>
          <p:cNvPr id="3" name="Picture 2">
            <a:extLst>
              <a:ext uri="{FF2B5EF4-FFF2-40B4-BE49-F238E27FC236}">
                <a16:creationId xmlns:a16="http://schemas.microsoft.com/office/drawing/2014/main" id="{C51646F4-A6ED-5A43-95B0-4D80BEBE83A1}"/>
              </a:ext>
            </a:extLst>
          </p:cNvPr>
          <p:cNvPicPr>
            <a:picLocks noChangeAspect="1"/>
          </p:cNvPicPr>
          <p:nvPr/>
        </p:nvPicPr>
        <p:blipFill>
          <a:blip r:embed="rId3"/>
          <a:stretch>
            <a:fillRect/>
          </a:stretch>
        </p:blipFill>
        <p:spPr>
          <a:xfrm>
            <a:off x="3167343" y="2259010"/>
            <a:ext cx="6021111" cy="2298700"/>
          </a:xfrm>
          <a:prstGeom prst="rect">
            <a:avLst/>
          </a:prstGeom>
        </p:spPr>
      </p:pic>
      <p:sp>
        <p:nvSpPr>
          <p:cNvPr id="4" name="Oval 3">
            <a:extLst>
              <a:ext uri="{FF2B5EF4-FFF2-40B4-BE49-F238E27FC236}">
                <a16:creationId xmlns:a16="http://schemas.microsoft.com/office/drawing/2014/main" id="{07294118-01D0-EE44-8A5A-7B0AE2BFA06A}"/>
              </a:ext>
            </a:extLst>
          </p:cNvPr>
          <p:cNvSpPr/>
          <p:nvPr/>
        </p:nvSpPr>
        <p:spPr bwMode="auto">
          <a:xfrm>
            <a:off x="2095685" y="4179316"/>
            <a:ext cx="2661719" cy="2534970"/>
          </a:xfrm>
          <a:prstGeom prst="ellipse">
            <a:avLst/>
          </a:prstGeom>
          <a:solidFill>
            <a:srgbClr val="002060">
              <a:alpha val="7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i="1" u="sng" dirty="0">
                <a:solidFill>
                  <a:schemeClr val="bg1"/>
                </a:solidFill>
                <a:effectLst>
                  <a:outerShdw blurRad="50800" dist="38100" dir="10800000" algn="r" rotWithShape="0">
                    <a:prstClr val="black">
                      <a:alpha val="40000"/>
                    </a:prstClr>
                  </a:outerShdw>
                </a:effectLst>
                <a:latin typeface="Times New Roman" pitchFamily="24" charset="0"/>
              </a:rPr>
              <a:t>Phlebology</a:t>
            </a:r>
          </a:p>
          <a:p>
            <a:pPr algn="ctr" eaLnBrk="0" fontAlgn="base" hangingPunct="0">
              <a:spcBef>
                <a:spcPct val="0"/>
              </a:spcBef>
              <a:spcAft>
                <a:spcPct val="0"/>
              </a:spcAft>
            </a:pPr>
            <a:r>
              <a:rPr lang="en-US" sz="1400" b="1" i="1" dirty="0">
                <a:solidFill>
                  <a:schemeClr val="bg1"/>
                </a:solidFill>
                <a:effectLst>
                  <a:outerShdw blurRad="50800" dist="38100" dir="10800000" algn="r" rotWithShape="0">
                    <a:prstClr val="black">
                      <a:alpha val="40000"/>
                    </a:prstClr>
                  </a:outerShdw>
                </a:effectLst>
                <a:latin typeface="Times New Roman" pitchFamily="24" charset="0"/>
              </a:rPr>
              <a:t>Medical Management</a:t>
            </a:r>
          </a:p>
          <a:p>
            <a:pPr algn="ctr" eaLnBrk="0" fontAlgn="base" hangingPunct="0">
              <a:spcBef>
                <a:spcPct val="0"/>
              </a:spcBef>
              <a:spcAft>
                <a:spcPct val="0"/>
              </a:spcAft>
            </a:pPr>
            <a:r>
              <a:rPr lang="en-US" sz="1400" i="1" dirty="0">
                <a:solidFill>
                  <a:schemeClr val="bg1"/>
                </a:solidFill>
                <a:effectLst>
                  <a:outerShdw blurRad="50800" dist="38100" dir="10800000" algn="r" rotWithShape="0">
                    <a:prstClr val="black">
                      <a:alpha val="40000"/>
                    </a:prstClr>
                  </a:outerShdw>
                </a:effectLst>
                <a:latin typeface="Times New Roman" pitchFamily="24" charset="0"/>
              </a:rPr>
              <a:t>Vascular Diagnosis</a:t>
            </a:r>
            <a:endParaRPr lang="en-US" sz="1400" b="1" i="1" dirty="0">
              <a:solidFill>
                <a:schemeClr val="bg1"/>
              </a:solidFill>
              <a:effectLst>
                <a:outerShdw blurRad="50800" dist="38100" dir="10800000" algn="r" rotWithShape="0">
                  <a:prstClr val="black">
                    <a:alpha val="40000"/>
                  </a:prstClr>
                </a:outerShdw>
              </a:effectLst>
              <a:latin typeface="Times New Roman" pitchFamily="24" charset="0"/>
            </a:endParaRPr>
          </a:p>
          <a:p>
            <a:pPr algn="ctr" eaLnBrk="0" fontAlgn="base" hangingPunct="0">
              <a:spcBef>
                <a:spcPct val="0"/>
              </a:spcBef>
              <a:spcAft>
                <a:spcPct val="0"/>
              </a:spcAft>
            </a:pPr>
            <a:r>
              <a:rPr lang="en-US" sz="1400" b="1" i="1" dirty="0">
                <a:solidFill>
                  <a:schemeClr val="bg1"/>
                </a:solidFill>
                <a:effectLst>
                  <a:outerShdw blurRad="50800" dist="38100" dir="10800000" algn="r" rotWithShape="0">
                    <a:prstClr val="black">
                      <a:alpha val="40000"/>
                    </a:prstClr>
                  </a:outerShdw>
                </a:effectLst>
                <a:latin typeface="Times New Roman" pitchFamily="24" charset="0"/>
              </a:rPr>
              <a:t>Superficial </a:t>
            </a:r>
          </a:p>
          <a:p>
            <a:pPr algn="ctr" eaLnBrk="0" fontAlgn="base" hangingPunct="0">
              <a:spcBef>
                <a:spcPct val="0"/>
              </a:spcBef>
              <a:spcAft>
                <a:spcPct val="0"/>
              </a:spcAft>
            </a:pPr>
            <a:r>
              <a:rPr lang="en-US" sz="1400" b="1" i="1" dirty="0">
                <a:solidFill>
                  <a:schemeClr val="bg1"/>
                </a:solidFill>
                <a:effectLst>
                  <a:outerShdw blurRad="50800" dist="38100" dir="10800000" algn="r" rotWithShape="0">
                    <a:prstClr val="black">
                      <a:alpha val="40000"/>
                    </a:prstClr>
                  </a:outerShdw>
                </a:effectLst>
                <a:latin typeface="Times New Roman" pitchFamily="24" charset="0"/>
              </a:rPr>
              <a:t>Venous</a:t>
            </a:r>
          </a:p>
          <a:p>
            <a:pPr algn="ctr" eaLnBrk="0" fontAlgn="base" hangingPunct="0">
              <a:spcBef>
                <a:spcPct val="0"/>
              </a:spcBef>
              <a:spcAft>
                <a:spcPct val="0"/>
              </a:spcAft>
            </a:pPr>
            <a:r>
              <a:rPr lang="en-US" sz="1400" b="1" i="1" dirty="0">
                <a:solidFill>
                  <a:schemeClr val="bg1"/>
                </a:solidFill>
                <a:effectLst>
                  <a:outerShdw blurRad="50800" dist="38100" dir="10800000" algn="r" rotWithShape="0">
                    <a:prstClr val="black">
                      <a:alpha val="40000"/>
                    </a:prstClr>
                  </a:outerShdw>
                </a:effectLst>
                <a:latin typeface="Times New Roman" pitchFamily="24" charset="0"/>
              </a:rPr>
              <a:t>Lymphatic Disease</a:t>
            </a:r>
          </a:p>
        </p:txBody>
      </p:sp>
      <p:sp>
        <p:nvSpPr>
          <p:cNvPr id="5" name="Oval 4">
            <a:extLst>
              <a:ext uri="{FF2B5EF4-FFF2-40B4-BE49-F238E27FC236}">
                <a16:creationId xmlns:a16="http://schemas.microsoft.com/office/drawing/2014/main" id="{3B018BF9-540B-5F4C-8B61-368AF816E6F2}"/>
              </a:ext>
            </a:extLst>
          </p:cNvPr>
          <p:cNvSpPr/>
          <p:nvPr/>
        </p:nvSpPr>
        <p:spPr bwMode="auto">
          <a:xfrm>
            <a:off x="7366900" y="114304"/>
            <a:ext cx="2661719" cy="2534970"/>
          </a:xfrm>
          <a:prstGeom prst="ellipse">
            <a:avLst/>
          </a:prstGeom>
          <a:solidFill>
            <a:srgbClr val="7030A0">
              <a:alpha val="7098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i="1" u="sng" dirty="0">
                <a:solidFill>
                  <a:schemeClr val="bg1"/>
                </a:solidFill>
                <a:effectLst>
                  <a:outerShdw blurRad="50800" dist="38100" dir="10800000" algn="r" rotWithShape="0">
                    <a:prstClr val="black">
                      <a:alpha val="40000"/>
                    </a:prstClr>
                  </a:outerShdw>
                </a:effectLst>
                <a:latin typeface="Times New Roman" pitchFamily="24" charset="0"/>
              </a:rPr>
              <a:t>Dermatology</a:t>
            </a:r>
          </a:p>
          <a:p>
            <a:pPr algn="ctr" eaLnBrk="0" fontAlgn="base" hangingPunct="0">
              <a:spcBef>
                <a:spcPct val="0"/>
              </a:spcBef>
              <a:spcAft>
                <a:spcPct val="0"/>
              </a:spcAft>
            </a:pPr>
            <a:r>
              <a:rPr lang="en-US" sz="1400" b="1" i="1" dirty="0">
                <a:solidFill>
                  <a:schemeClr val="bg1"/>
                </a:solidFill>
                <a:effectLst>
                  <a:outerShdw blurRad="50800" dist="38100" dir="10800000" algn="r" rotWithShape="0">
                    <a:prstClr val="black">
                      <a:alpha val="40000"/>
                    </a:prstClr>
                  </a:outerShdw>
                </a:effectLst>
                <a:latin typeface="Times New Roman" pitchFamily="24" charset="0"/>
              </a:rPr>
              <a:t>Sclerotherapy</a:t>
            </a:r>
          </a:p>
        </p:txBody>
      </p:sp>
      <p:sp>
        <p:nvSpPr>
          <p:cNvPr id="6" name="Oval 5">
            <a:extLst>
              <a:ext uri="{FF2B5EF4-FFF2-40B4-BE49-F238E27FC236}">
                <a16:creationId xmlns:a16="http://schemas.microsoft.com/office/drawing/2014/main" id="{6050F795-9B4E-6342-A019-7A435D299AC1}"/>
              </a:ext>
            </a:extLst>
          </p:cNvPr>
          <p:cNvSpPr/>
          <p:nvPr/>
        </p:nvSpPr>
        <p:spPr bwMode="auto">
          <a:xfrm>
            <a:off x="7366900" y="4207891"/>
            <a:ext cx="2661719" cy="2534970"/>
          </a:xfrm>
          <a:prstGeom prst="ellipse">
            <a:avLst/>
          </a:prstGeom>
          <a:solidFill>
            <a:srgbClr val="FFFF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i="1" dirty="0">
                <a:solidFill>
                  <a:srgbClr val="28477F"/>
                </a:solidFill>
                <a:effectLst>
                  <a:outerShdw blurRad="50800" dist="38100" dir="10800000" algn="r" rotWithShape="0">
                    <a:prstClr val="black">
                      <a:alpha val="40000"/>
                    </a:prstClr>
                  </a:outerShdw>
                </a:effectLst>
                <a:latin typeface="Times New Roman" pitchFamily="24" charset="0"/>
              </a:rPr>
              <a:t>Radiology</a:t>
            </a:r>
          </a:p>
          <a:p>
            <a:pPr algn="ctr" eaLnBrk="0" fontAlgn="base" hangingPunct="0">
              <a:spcBef>
                <a:spcPct val="0"/>
              </a:spcBef>
              <a:spcAft>
                <a:spcPct val="0"/>
              </a:spcAft>
            </a:pPr>
            <a:r>
              <a:rPr lang="en-US" sz="2400" b="1" i="1" u="sng" dirty="0">
                <a:solidFill>
                  <a:srgbClr val="28477F"/>
                </a:solidFill>
                <a:effectLst>
                  <a:outerShdw blurRad="50800" dist="38100" dir="10800000" algn="r" rotWithShape="0">
                    <a:prstClr val="black">
                      <a:alpha val="40000"/>
                    </a:prstClr>
                  </a:outerShdw>
                </a:effectLst>
                <a:latin typeface="Times New Roman" pitchFamily="24" charset="0"/>
              </a:rPr>
              <a:t>(IR)</a:t>
            </a:r>
          </a:p>
          <a:p>
            <a:pPr algn="ctr" eaLnBrk="0" fontAlgn="base" hangingPunct="0">
              <a:spcBef>
                <a:spcPct val="0"/>
              </a:spcBef>
              <a:spcAft>
                <a:spcPct val="0"/>
              </a:spcAft>
            </a:pPr>
            <a:r>
              <a:rPr lang="en-US" sz="1400" b="1" i="1" dirty="0">
                <a:solidFill>
                  <a:srgbClr val="28477F"/>
                </a:solidFill>
                <a:effectLst>
                  <a:outerShdw blurRad="50800" dist="38100" dir="10800000" algn="r" rotWithShape="0">
                    <a:prstClr val="black">
                      <a:alpha val="40000"/>
                    </a:prstClr>
                  </a:outerShdw>
                </a:effectLst>
                <a:latin typeface="Times New Roman" pitchFamily="24" charset="0"/>
              </a:rPr>
              <a:t>PVD</a:t>
            </a:r>
          </a:p>
          <a:p>
            <a:pPr algn="ctr" eaLnBrk="0" fontAlgn="base" hangingPunct="0">
              <a:spcBef>
                <a:spcPct val="0"/>
              </a:spcBef>
              <a:spcAft>
                <a:spcPct val="0"/>
              </a:spcAft>
            </a:pPr>
            <a:r>
              <a:rPr lang="en-US" sz="1400" b="1" i="1" dirty="0">
                <a:solidFill>
                  <a:srgbClr val="28477F"/>
                </a:solidFill>
                <a:effectLst>
                  <a:outerShdw blurRad="50800" dist="38100" dir="10800000" algn="r" rotWithShape="0">
                    <a:prstClr val="black">
                      <a:alpha val="40000"/>
                    </a:prstClr>
                  </a:outerShdw>
                </a:effectLst>
                <a:latin typeface="Times New Roman" pitchFamily="24" charset="0"/>
              </a:rPr>
              <a:t>Superficial Venous</a:t>
            </a:r>
          </a:p>
          <a:p>
            <a:pPr algn="ctr" eaLnBrk="0" fontAlgn="base" hangingPunct="0">
              <a:spcBef>
                <a:spcPct val="0"/>
              </a:spcBef>
              <a:spcAft>
                <a:spcPct val="0"/>
              </a:spcAft>
            </a:pPr>
            <a:r>
              <a:rPr lang="en-US" sz="1400" b="1" i="1" dirty="0">
                <a:solidFill>
                  <a:srgbClr val="28477F"/>
                </a:solidFill>
                <a:effectLst>
                  <a:outerShdw blurRad="50800" dist="38100" dir="10800000" algn="r" rotWithShape="0">
                    <a:prstClr val="black">
                      <a:alpha val="40000"/>
                    </a:prstClr>
                  </a:outerShdw>
                </a:effectLst>
                <a:latin typeface="Times New Roman" pitchFamily="24" charset="0"/>
              </a:rPr>
              <a:t>Deep Venous</a:t>
            </a:r>
          </a:p>
        </p:txBody>
      </p:sp>
      <p:sp>
        <p:nvSpPr>
          <p:cNvPr id="7" name="Oval 6">
            <a:extLst>
              <a:ext uri="{FF2B5EF4-FFF2-40B4-BE49-F238E27FC236}">
                <a16:creationId xmlns:a16="http://schemas.microsoft.com/office/drawing/2014/main" id="{A92BACCB-350D-F148-87D7-D58BFDCCABD3}"/>
              </a:ext>
            </a:extLst>
          </p:cNvPr>
          <p:cNvSpPr/>
          <p:nvPr/>
        </p:nvSpPr>
        <p:spPr bwMode="auto">
          <a:xfrm>
            <a:off x="2172678" y="109409"/>
            <a:ext cx="2661719" cy="2534970"/>
          </a:xfrm>
          <a:prstGeom prst="ellipse">
            <a:avLst/>
          </a:prstGeom>
          <a:solidFill>
            <a:srgbClr val="FF8A39">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400" b="1" i="1" dirty="0">
                <a:solidFill>
                  <a:schemeClr val="tx1">
                    <a:lumMod val="95000"/>
                    <a:lumOff val="5000"/>
                  </a:schemeClr>
                </a:solidFill>
                <a:effectLst>
                  <a:outerShdw blurRad="50800" dist="38100" dir="10800000" algn="r" rotWithShape="0">
                    <a:prstClr val="black">
                      <a:alpha val="40000"/>
                    </a:prstClr>
                  </a:outerShdw>
                </a:effectLst>
                <a:latin typeface="Times New Roman" pitchFamily="24" charset="0"/>
              </a:rPr>
              <a:t>Vascular </a:t>
            </a:r>
            <a:r>
              <a:rPr lang="en-US" sz="2400" b="1" i="1" u="sng" dirty="0">
                <a:solidFill>
                  <a:schemeClr val="tx1">
                    <a:lumMod val="95000"/>
                    <a:lumOff val="5000"/>
                  </a:schemeClr>
                </a:solidFill>
                <a:effectLst>
                  <a:outerShdw blurRad="50800" dist="38100" dir="10800000" algn="r" rotWithShape="0">
                    <a:prstClr val="black">
                      <a:alpha val="40000"/>
                    </a:prstClr>
                  </a:outerShdw>
                </a:effectLst>
                <a:latin typeface="Times New Roman" pitchFamily="24" charset="0"/>
              </a:rPr>
              <a:t>Medicine</a:t>
            </a:r>
          </a:p>
          <a:p>
            <a:pPr algn="ctr"/>
            <a:r>
              <a:rPr lang="en-US" sz="1400" i="1" dirty="0">
                <a:solidFill>
                  <a:schemeClr val="tx1">
                    <a:lumMod val="95000"/>
                    <a:lumOff val="5000"/>
                  </a:schemeClr>
                </a:solidFill>
                <a:effectLst>
                  <a:outerShdw blurRad="50800" dist="38100" dir="10800000" algn="r" rotWithShape="0">
                    <a:prstClr val="black">
                      <a:alpha val="40000"/>
                    </a:prstClr>
                  </a:outerShdw>
                </a:effectLst>
              </a:rPr>
              <a:t>Medical Management</a:t>
            </a:r>
          </a:p>
          <a:p>
            <a:pPr algn="ctr"/>
            <a:r>
              <a:rPr lang="en-US" sz="1400" i="1" dirty="0">
                <a:solidFill>
                  <a:schemeClr val="tx1">
                    <a:lumMod val="95000"/>
                    <a:lumOff val="5000"/>
                  </a:schemeClr>
                </a:solidFill>
                <a:effectLst>
                  <a:outerShdw blurRad="50800" dist="38100" dir="10800000" algn="r" rotWithShape="0">
                    <a:prstClr val="black">
                      <a:alpha val="40000"/>
                    </a:prstClr>
                  </a:outerShdw>
                </a:effectLst>
              </a:rPr>
              <a:t>Venous &amp; Lymphatic Disease</a:t>
            </a:r>
          </a:p>
          <a:p>
            <a:pPr algn="ctr" eaLnBrk="0" fontAlgn="base" hangingPunct="0">
              <a:spcBef>
                <a:spcPct val="0"/>
              </a:spcBef>
              <a:spcAft>
                <a:spcPct val="0"/>
              </a:spcAft>
            </a:pPr>
            <a:endParaRPr lang="en-US" sz="2000" b="1" i="1" dirty="0">
              <a:solidFill>
                <a:schemeClr val="tx1">
                  <a:lumMod val="95000"/>
                  <a:lumOff val="5000"/>
                </a:schemeClr>
              </a:solidFill>
              <a:effectLst>
                <a:outerShdw blurRad="50800" dist="38100" dir="10800000" algn="r" rotWithShape="0">
                  <a:prstClr val="black">
                    <a:alpha val="40000"/>
                  </a:prstClr>
                </a:outerShdw>
              </a:effectLst>
              <a:latin typeface="Times New Roman" pitchFamily="24" charset="0"/>
            </a:endParaRPr>
          </a:p>
        </p:txBody>
      </p:sp>
      <p:sp>
        <p:nvSpPr>
          <p:cNvPr id="8" name="Oval 7">
            <a:extLst>
              <a:ext uri="{FF2B5EF4-FFF2-40B4-BE49-F238E27FC236}">
                <a16:creationId xmlns:a16="http://schemas.microsoft.com/office/drawing/2014/main" id="{5CBA9603-6B00-3E43-BBCA-A5DBBFE7DC24}"/>
              </a:ext>
            </a:extLst>
          </p:cNvPr>
          <p:cNvSpPr/>
          <p:nvPr/>
        </p:nvSpPr>
        <p:spPr bwMode="auto">
          <a:xfrm>
            <a:off x="139441" y="2073998"/>
            <a:ext cx="2661719" cy="2534970"/>
          </a:xfrm>
          <a:prstGeom prst="ellipse">
            <a:avLst/>
          </a:prstGeom>
          <a:solidFill>
            <a:schemeClr val="bg1">
              <a:lumMod val="50000"/>
              <a:alpha val="2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i="1" u="sng" dirty="0">
                <a:effectLst>
                  <a:outerShdw blurRad="50800" dist="38100" dir="10800000" algn="r" rotWithShape="0">
                    <a:prstClr val="black">
                      <a:alpha val="40000"/>
                    </a:prstClr>
                  </a:outerShdw>
                </a:effectLst>
                <a:latin typeface="Times New Roman" pitchFamily="24" charset="0"/>
              </a:rPr>
              <a:t>Cardiology</a:t>
            </a:r>
          </a:p>
          <a:p>
            <a:pPr algn="ctr"/>
            <a:r>
              <a:rPr lang="en-US" sz="1400" dirty="0">
                <a:effectLst>
                  <a:outerShdw blurRad="50800" dist="38100" dir="10800000" algn="r" rotWithShape="0">
                    <a:prstClr val="black">
                      <a:alpha val="40000"/>
                    </a:prstClr>
                  </a:outerShdw>
                </a:effectLst>
              </a:rPr>
              <a:t>Medical / Risk Factor Management</a:t>
            </a:r>
          </a:p>
          <a:p>
            <a:pPr algn="ctr"/>
            <a:r>
              <a:rPr lang="en-US" sz="1400" dirty="0">
                <a:effectLst>
                  <a:outerShdw blurRad="50800" dist="38100" dir="10800000" algn="r" rotWithShape="0">
                    <a:prstClr val="black">
                      <a:alpha val="40000"/>
                    </a:prstClr>
                  </a:outerShdw>
                </a:effectLst>
              </a:rPr>
              <a:t>Superficial Venous</a:t>
            </a:r>
          </a:p>
          <a:p>
            <a:pPr algn="ctr"/>
            <a:r>
              <a:rPr lang="en-US" sz="1400" dirty="0">
                <a:effectLst>
                  <a:outerShdw blurRad="50800" dist="38100" dir="10800000" algn="r" rotWithShape="0">
                    <a:prstClr val="black">
                      <a:alpha val="40000"/>
                    </a:prstClr>
                  </a:outerShdw>
                </a:effectLst>
              </a:rPr>
              <a:t>Deep Venous</a:t>
            </a:r>
          </a:p>
        </p:txBody>
      </p:sp>
      <p:sp>
        <p:nvSpPr>
          <p:cNvPr id="9" name="Oval 8">
            <a:extLst>
              <a:ext uri="{FF2B5EF4-FFF2-40B4-BE49-F238E27FC236}">
                <a16:creationId xmlns:a16="http://schemas.microsoft.com/office/drawing/2014/main" id="{F23710B1-251B-F74F-899F-EEEE4FA4062D}"/>
              </a:ext>
            </a:extLst>
          </p:cNvPr>
          <p:cNvSpPr/>
          <p:nvPr/>
        </p:nvSpPr>
        <p:spPr bwMode="auto">
          <a:xfrm>
            <a:off x="9358825" y="2073998"/>
            <a:ext cx="2661719" cy="2534970"/>
          </a:xfrm>
          <a:prstGeom prst="ellipse">
            <a:avLst/>
          </a:prstGeom>
          <a:solidFill>
            <a:srgbClr val="00B050">
              <a:alpha val="7098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i="1" u="sng" dirty="0">
                <a:effectLst>
                  <a:outerShdw blurRad="50800" dist="38100" dir="10800000" algn="r" rotWithShape="0">
                    <a:prstClr val="black">
                      <a:alpha val="40000"/>
                    </a:prstClr>
                  </a:outerShdw>
                </a:effectLst>
                <a:latin typeface="Times New Roman" pitchFamily="24" charset="0"/>
              </a:rPr>
              <a:t>Lymphatic Disease</a:t>
            </a:r>
            <a:endParaRPr lang="en-US" sz="1400" b="1" i="1" dirty="0">
              <a:effectLst>
                <a:outerShdw blurRad="50800" dist="38100" dir="10800000" algn="r" rotWithShape="0">
                  <a:prstClr val="black">
                    <a:alpha val="40000"/>
                  </a:prstClr>
                </a:outerShdw>
              </a:effectLst>
              <a:latin typeface="Times New Roman" pitchFamily="24" charset="0"/>
            </a:endParaRPr>
          </a:p>
        </p:txBody>
      </p:sp>
      <p:sp>
        <p:nvSpPr>
          <p:cNvPr id="10" name="Oval 9">
            <a:extLst>
              <a:ext uri="{FF2B5EF4-FFF2-40B4-BE49-F238E27FC236}">
                <a16:creationId xmlns:a16="http://schemas.microsoft.com/office/drawing/2014/main" id="{377174CC-23E7-A84E-81CE-A0CB9203FF78}"/>
              </a:ext>
            </a:extLst>
          </p:cNvPr>
          <p:cNvSpPr/>
          <p:nvPr/>
        </p:nvSpPr>
        <p:spPr bwMode="auto">
          <a:xfrm>
            <a:off x="4383904" y="1740880"/>
            <a:ext cx="3424193" cy="337624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800" b="1" i="1" dirty="0">
                <a:solidFill>
                  <a:schemeClr val="bg1"/>
                </a:solidFill>
                <a:effectLst>
                  <a:outerShdw blurRad="50800" dist="38100" dir="10800000" algn="r" rotWithShape="0">
                    <a:prstClr val="black">
                      <a:alpha val="40000"/>
                    </a:prstClr>
                  </a:outerShdw>
                </a:effectLst>
                <a:latin typeface="Times New Roman" pitchFamily="24" charset="0"/>
              </a:rPr>
              <a:t>Venous and Lymphatic Medicine</a:t>
            </a:r>
          </a:p>
        </p:txBody>
      </p:sp>
      <p:sp>
        <p:nvSpPr>
          <p:cNvPr id="11" name="Title 10">
            <a:extLst>
              <a:ext uri="{FF2B5EF4-FFF2-40B4-BE49-F238E27FC236}">
                <a16:creationId xmlns:a16="http://schemas.microsoft.com/office/drawing/2014/main" id="{75953FDA-ADB3-204B-BFE4-04438483129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469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500" fill="hold"/>
                                        <p:tgtEl>
                                          <p:spTgt spid="2"/>
                                        </p:tgtEl>
                                      </p:cBhvr>
                                      <p:by x="65000" y="65000"/>
                                    </p:animScale>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50"/>
                                        <p:tgtEl>
                                          <p:spTgt spid="9"/>
                                        </p:tgtEl>
                                      </p:cBhvr>
                                    </p:animEffect>
                                  </p:childTnLst>
                                </p:cTn>
                              </p:par>
                            </p:childTnLst>
                          </p:cTn>
                        </p:par>
                        <p:par>
                          <p:cTn id="22" fill="hold">
                            <p:stCondLst>
                              <p:cond delay="75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250"/>
                                        <p:tgtEl>
                                          <p:spTgt spid="5"/>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250"/>
                                        <p:tgtEl>
                                          <p:spTgt spid="7"/>
                                        </p:tgtEl>
                                      </p:cBhvr>
                                    </p:animEffect>
                                  </p:childTnLst>
                                </p:cTn>
                              </p:par>
                            </p:childTnLst>
                          </p:cTn>
                        </p:par>
                        <p:par>
                          <p:cTn id="30" fill="hold">
                            <p:stCondLst>
                              <p:cond delay="125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250"/>
                                        <p:tgtEl>
                                          <p:spTgt spid="8"/>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25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1" nodeType="clickEffect">
                                  <p:stCondLst>
                                    <p:cond delay="0"/>
                                  </p:stCondLst>
                                  <p:childTnLst>
                                    <p:animMotion origin="layout" path="M -1.45833E-6 3.7037E-7 L -0.12747 -0.06713 " pathEditMode="relative" rAng="0" ptsTypes="AA">
                                      <p:cBhvr>
                                        <p:cTn id="41" dur="500" fill="hold"/>
                                        <p:tgtEl>
                                          <p:spTgt spid="6"/>
                                        </p:tgtEl>
                                        <p:attrNameLst>
                                          <p:attrName>ppt_x</p:attrName>
                                          <p:attrName>ppt_y</p:attrName>
                                        </p:attrNameLst>
                                      </p:cBhvr>
                                      <p:rCtr x="-6380" y="-3356"/>
                                    </p:animMotion>
                                  </p:childTnLst>
                                </p:cTn>
                              </p:par>
                              <p:par>
                                <p:cTn id="42" presetID="0" presetClass="path" presetSubtype="0" accel="50000" decel="50000" fill="hold" grpId="1" nodeType="withEffect">
                                  <p:stCondLst>
                                    <p:cond delay="0"/>
                                  </p:stCondLst>
                                  <p:childTnLst>
                                    <p:animMotion origin="layout" path="M 4.16667E-7 -2.96296E-6 L 0.12096 -0.06921 " pathEditMode="relative" rAng="0" ptsTypes="AA">
                                      <p:cBhvr>
                                        <p:cTn id="43" dur="500" fill="hold"/>
                                        <p:tgtEl>
                                          <p:spTgt spid="4"/>
                                        </p:tgtEl>
                                        <p:attrNameLst>
                                          <p:attrName>ppt_x</p:attrName>
                                          <p:attrName>ppt_y</p:attrName>
                                        </p:attrNameLst>
                                      </p:cBhvr>
                                      <p:rCtr x="6042" y="-3472"/>
                                    </p:animMotion>
                                  </p:childTnLst>
                                </p:cTn>
                              </p:par>
                              <p:par>
                                <p:cTn id="44" presetID="0" presetClass="path" presetSubtype="0" accel="50000" decel="50000" fill="hold" grpId="1" nodeType="withEffect">
                                  <p:stCondLst>
                                    <p:cond delay="0"/>
                                  </p:stCondLst>
                                  <p:childTnLst>
                                    <p:animMotion origin="layout" path="M -2.70833E-6 2.96296E-6 L -0.20989 0.01296 " pathEditMode="relative" rAng="0" ptsTypes="AA">
                                      <p:cBhvr>
                                        <p:cTn id="45" dur="500" fill="hold"/>
                                        <p:tgtEl>
                                          <p:spTgt spid="9"/>
                                        </p:tgtEl>
                                        <p:attrNameLst>
                                          <p:attrName>ppt_x</p:attrName>
                                          <p:attrName>ppt_y</p:attrName>
                                        </p:attrNameLst>
                                      </p:cBhvr>
                                      <p:rCtr x="-10495" y="648"/>
                                    </p:animMotion>
                                  </p:childTnLst>
                                </p:cTn>
                              </p:par>
                              <p:par>
                                <p:cTn id="46" presetID="0" presetClass="path" presetSubtype="0" accel="50000" decel="50000" fill="hold" grpId="1" nodeType="withEffect">
                                  <p:stCondLst>
                                    <p:cond delay="0"/>
                                  </p:stCondLst>
                                  <p:childTnLst>
                                    <p:animMotion origin="layout" path="M 0 0 L 0.21797 0 " pathEditMode="relative" ptsTypes="AA">
                                      <p:cBhvr>
                                        <p:cTn id="47" dur="500" fill="hold"/>
                                        <p:tgtEl>
                                          <p:spTgt spid="8"/>
                                        </p:tgtEl>
                                        <p:attrNameLst>
                                          <p:attrName>ppt_x</p:attrName>
                                          <p:attrName>ppt_y</p:attrName>
                                        </p:attrNameLst>
                                      </p:cBhvr>
                                    </p:animMotion>
                                  </p:childTnLst>
                                </p:cTn>
                              </p:par>
                              <p:par>
                                <p:cTn id="48" presetID="0" presetClass="path" presetSubtype="0" accel="50000" decel="50000" fill="hold" grpId="1" nodeType="withEffect">
                                  <p:stCondLst>
                                    <p:cond delay="0"/>
                                  </p:stCondLst>
                                  <p:childTnLst>
                                    <p:animMotion origin="layout" path="M -1.45833E-6 1.11111E-6 L -0.13099 0.06528 " pathEditMode="relative" rAng="0" ptsTypes="AA">
                                      <p:cBhvr>
                                        <p:cTn id="49" dur="500" fill="hold"/>
                                        <p:tgtEl>
                                          <p:spTgt spid="5"/>
                                        </p:tgtEl>
                                        <p:attrNameLst>
                                          <p:attrName>ppt_x</p:attrName>
                                          <p:attrName>ppt_y</p:attrName>
                                        </p:attrNameLst>
                                      </p:cBhvr>
                                      <p:rCtr x="-6549" y="3264"/>
                                    </p:animMotion>
                                  </p:childTnLst>
                                </p:cTn>
                              </p:par>
                              <p:par>
                                <p:cTn id="50" presetID="0" presetClass="path" presetSubtype="0" accel="50000" decel="50000" fill="hold" grpId="1" nodeType="withEffect">
                                  <p:stCondLst>
                                    <p:cond delay="0"/>
                                  </p:stCondLst>
                                  <p:childTnLst>
                                    <p:animMotion origin="layout" path="M 2.08333E-7 -4.44444E-6 L 0.13099 0.05139 " pathEditMode="relative" rAng="0" ptsTypes="AA">
                                      <p:cBhvr>
                                        <p:cTn id="51" dur="500" fill="hold"/>
                                        <p:tgtEl>
                                          <p:spTgt spid="7"/>
                                        </p:tgtEl>
                                        <p:attrNameLst>
                                          <p:attrName>ppt_x</p:attrName>
                                          <p:attrName>ppt_y</p:attrName>
                                        </p:attrNameLst>
                                      </p:cBhvr>
                                      <p:rCtr x="6549" y="2569"/>
                                    </p:animMotion>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1" nodeType="clickEffect">
                                  <p:stCondLst>
                                    <p:cond delay="0"/>
                                  </p:stCondLst>
                                  <p:childTnLst>
                                    <p:animScale>
                                      <p:cBhvr>
                                        <p:cTn id="55" dur="500" fill="hold"/>
                                        <p:tgtEl>
                                          <p:spTgt spid="2"/>
                                        </p:tgtEl>
                                      </p:cBhvr>
                                      <p:by x="0" y="0"/>
                                    </p:animScale>
                                  </p:childTnLst>
                                </p:cTn>
                              </p:par>
                              <p:par>
                                <p:cTn id="56" presetID="6" presetClass="emph" presetSubtype="0" fill="hold" grpId="2" nodeType="withEffect">
                                  <p:stCondLst>
                                    <p:cond delay="0"/>
                                  </p:stCondLst>
                                  <p:childTnLst>
                                    <p:animScale>
                                      <p:cBhvr>
                                        <p:cTn id="57" dur="500" fill="hold"/>
                                        <p:tgtEl>
                                          <p:spTgt spid="4"/>
                                        </p:tgtEl>
                                      </p:cBhvr>
                                      <p:by x="0" y="0"/>
                                    </p:animScale>
                                  </p:childTnLst>
                                </p:cTn>
                              </p:par>
                              <p:par>
                                <p:cTn id="58" presetID="6" presetClass="emph" presetSubtype="0" fill="hold" grpId="2" nodeType="withEffect">
                                  <p:stCondLst>
                                    <p:cond delay="0"/>
                                  </p:stCondLst>
                                  <p:childTnLst>
                                    <p:animScale>
                                      <p:cBhvr>
                                        <p:cTn id="59" dur="500" fill="hold"/>
                                        <p:tgtEl>
                                          <p:spTgt spid="8"/>
                                        </p:tgtEl>
                                      </p:cBhvr>
                                      <p:by x="0" y="0"/>
                                    </p:animScale>
                                  </p:childTnLst>
                                </p:cTn>
                              </p:par>
                              <p:par>
                                <p:cTn id="60" presetID="6" presetClass="emph" presetSubtype="0" fill="hold" grpId="2" nodeType="withEffect">
                                  <p:stCondLst>
                                    <p:cond delay="0"/>
                                  </p:stCondLst>
                                  <p:childTnLst>
                                    <p:animScale>
                                      <p:cBhvr>
                                        <p:cTn id="61" dur="500" fill="hold"/>
                                        <p:tgtEl>
                                          <p:spTgt spid="7"/>
                                        </p:tgtEl>
                                      </p:cBhvr>
                                      <p:by x="0" y="0"/>
                                    </p:animScale>
                                  </p:childTnLst>
                                </p:cTn>
                              </p:par>
                              <p:par>
                                <p:cTn id="62" presetID="6" presetClass="emph" presetSubtype="0" fill="hold" grpId="2" nodeType="withEffect">
                                  <p:stCondLst>
                                    <p:cond delay="0"/>
                                  </p:stCondLst>
                                  <p:childTnLst>
                                    <p:animScale>
                                      <p:cBhvr>
                                        <p:cTn id="63" dur="500" fill="hold"/>
                                        <p:tgtEl>
                                          <p:spTgt spid="5"/>
                                        </p:tgtEl>
                                      </p:cBhvr>
                                      <p:by x="0" y="0"/>
                                    </p:animScale>
                                  </p:childTnLst>
                                </p:cTn>
                              </p:par>
                              <p:par>
                                <p:cTn id="64" presetID="6" presetClass="emph" presetSubtype="0" fill="hold" grpId="2" nodeType="withEffect">
                                  <p:stCondLst>
                                    <p:cond delay="0"/>
                                  </p:stCondLst>
                                  <p:childTnLst>
                                    <p:animScale>
                                      <p:cBhvr>
                                        <p:cTn id="65" dur="500" fill="hold"/>
                                        <p:tgtEl>
                                          <p:spTgt spid="9"/>
                                        </p:tgtEl>
                                      </p:cBhvr>
                                      <p:by x="0" y="0"/>
                                    </p:animScale>
                                  </p:childTnLst>
                                </p:cTn>
                              </p:par>
                              <p:par>
                                <p:cTn id="66" presetID="6" presetClass="emph" presetSubtype="0" fill="hold" grpId="2" nodeType="withEffect">
                                  <p:stCondLst>
                                    <p:cond delay="0"/>
                                  </p:stCondLst>
                                  <p:childTnLst>
                                    <p:animScale>
                                      <p:cBhvr>
                                        <p:cTn id="67" dur="500" fill="hold"/>
                                        <p:tgtEl>
                                          <p:spTgt spid="6"/>
                                        </p:tgtEl>
                                      </p:cBhvr>
                                      <p:by x="0" y="0"/>
                                    </p:animScale>
                                  </p:childTnLst>
                                </p:cTn>
                              </p:par>
                              <p:par>
                                <p:cTn id="68" presetID="1"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par>
                                <p:cTn id="70" presetID="9" presetClass="entr" presetSubtype="0" fill="hold" grpId="1"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dissolve">
                                      <p:cBhvr>
                                        <p:cTn id="72" dur="500"/>
                                        <p:tgtEl>
                                          <p:spTgt spid="10"/>
                                        </p:tgtEl>
                                      </p:cBhvr>
                                    </p:animEffect>
                                  </p:childTnLst>
                                </p:cTn>
                              </p:par>
                              <p:par>
                                <p:cTn id="73" presetID="6" presetClass="emph" presetSubtype="0" fill="hold" grpId="2" nodeType="withEffect">
                                  <p:stCondLst>
                                    <p:cond delay="0"/>
                                  </p:stCondLst>
                                  <p:childTnLst>
                                    <p:animScale>
                                      <p:cBhvr>
                                        <p:cTn id="74" dur="500" fill="hold"/>
                                        <p:tgtEl>
                                          <p:spTgt spid="10"/>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S Template.potx" id="{6D6BFEE4-E010-5F4A-A9EB-84176D9B5A27}" vid="{7DC00911-9498-F34F-B7D0-87151DB35BE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S Template.potx" id="{6D6BFEE4-E010-5F4A-A9EB-84176D9B5A27}" vid="{7DC00911-9498-F34F-B7D0-87151DB35B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1536</Words>
  <Application>Microsoft Macintosh PowerPoint</Application>
  <PresentationFormat>Widescreen</PresentationFormat>
  <Paragraphs>182</Paragraphs>
  <Slides>20</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Chalkduster</vt:lpstr>
      <vt:lpstr>Times</vt:lpstr>
      <vt:lpstr>Times New Roman</vt:lpstr>
      <vt:lpstr>Office Theme</vt:lpstr>
      <vt:lpstr>1_Office Theme</vt:lpstr>
      <vt:lpstr>Scope Of Practice Lines Fade</vt:lpstr>
      <vt:lpstr>Problem 1 - The Traditional ABMS Paradigm</vt:lpstr>
      <vt:lpstr>Superficial Vein Care in the United States Crawford JM, J Vasc Surg Venous Lymphat 2019</vt:lpstr>
      <vt:lpstr>Training in Venous Disease https://apps.acgme.org/ads/Public/Reports/Report/25 </vt:lpstr>
      <vt:lpstr>PowerPoint Presentation</vt:lpstr>
      <vt:lpstr>There is currently NO ABMS pathway for adequate venous training</vt:lpstr>
      <vt:lpstr>And Does Board Certification Really Matter? Sharp LK, Academic Medicine 2002</vt:lpstr>
      <vt:lpstr>Problem 2 - An Imbalanced Workforce</vt:lpstr>
      <vt:lpstr>PowerPoint Presentation</vt:lpstr>
      <vt:lpstr>“Plasticity” in Health Care Holmes GM, Academic Medicine 2013</vt:lpstr>
      <vt:lpstr>Is There a Difference in Quality of Care? Mann M, J Vasc Surg Venous &amp; Lym Dis 2019</vt:lpstr>
      <vt:lpstr>We Need To Redefine the Argument</vt:lpstr>
      <vt:lpstr>III. The Problem of Physician Burnout Coleman DW, J Vasc Surg 2021</vt:lpstr>
      <vt:lpstr>PowerPoint Presentation</vt:lpstr>
      <vt:lpstr>Conclusions</vt:lpstr>
      <vt:lpstr>PowerPoint Presentation</vt:lpstr>
      <vt:lpstr>The Current Paradigm DOES NOT Serve Patients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 Meissner</dc:creator>
  <cp:lastModifiedBy>Amanda Godwin</cp:lastModifiedBy>
  <cp:revision>12</cp:revision>
  <dcterms:created xsi:type="dcterms:W3CDTF">2022-07-19T13:41:46Z</dcterms:created>
  <dcterms:modified xsi:type="dcterms:W3CDTF">2022-07-28T19:05:33Z</dcterms:modified>
</cp:coreProperties>
</file>