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  <p:sldMasterId id="2147483661" r:id="rId2"/>
  </p:sldMasterIdLst>
  <p:notesMasterIdLst>
    <p:notesMasterId r:id="rId7"/>
  </p:notesMasterIdLst>
  <p:sldIdLst>
    <p:sldId id="1163" r:id="rId3"/>
    <p:sldId id="257" r:id="rId4"/>
    <p:sldId id="1166" r:id="rId5"/>
    <p:sldId id="1167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Gb2GysHo1GUUnjznN+kZ4g==" hashData="FmyutBgwf1i3OD6ZB1ZJS1IGM0cASkPFfCA8ottrxtk0SdF9KUoCJUruvAVjjWMSz6sslUM+oM9kUaEL06d9rQ=="/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4869"/>
    <p:restoredTop sz="95865"/>
  </p:normalViewPr>
  <p:slideViewPr>
    <p:cSldViewPr snapToGrid="0" snapToObjects="1">
      <p:cViewPr>
        <p:scale>
          <a:sx n="110" d="100"/>
          <a:sy n="110" d="100"/>
        </p:scale>
        <p:origin x="33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04997C-F7F5-B34C-AF6C-229070878F3E}" type="datetimeFigureOut">
              <a:rPr lang="en-US" smtClean="0"/>
              <a:t>7/28/22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BDB04E-561D-6D4C-952B-441181D59C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3664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9BDB04E-561D-6D4C-952B-441181D59C6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155172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66E0F0-9F3A-1A46-AD5F-A8CA1C06B5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56F1EB0-3034-C040-9B78-73C960A70F0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00B7B6-10D3-3D4A-AA93-D8A45DF6DA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F3CA9-40FA-A346-9E14-5415BF1BD1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914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2EE265-4E37-9942-A7B4-07E56B4FB1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73DF7C5-3A8C-6E43-B2F9-DD7A77CE7EC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C673A72-848D-5344-A1B2-DCF4A7DC91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091BEEB-DAAE-074E-9B12-6176E6CFFB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F3CA9-40FA-A346-9E14-5415BF1BD1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70089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5E62CE-554F-C84C-A6CA-D90C1E6438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00B71BC-4B1B-F64E-A4CA-40517FE39A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E79F64-6B81-584A-84BC-7799C55301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F3CA9-40FA-A346-9E14-5415BF1BD1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80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C58447D-239B-9248-BEFC-89167DE0BCB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EFDFC6B-685A-D841-9D6D-5D80CC2E2D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254F62-D90A-AB49-9492-44292A5D1E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F3CA9-40FA-A346-9E14-5415BF1BD1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0282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bg>
      <p:bgPr>
        <a:gradFill>
          <a:gsLst>
            <a:gs pos="70000">
              <a:schemeClr val="accent1">
                <a:lumMod val="5000"/>
                <a:lumOff val="95000"/>
              </a:schemeClr>
            </a:gs>
            <a:gs pos="92000">
              <a:schemeClr val="accent1">
                <a:lumMod val="45000"/>
                <a:lumOff val="55000"/>
              </a:schemeClr>
            </a:gs>
            <a:gs pos="98000">
              <a:schemeClr val="accent1">
                <a:lumMod val="45000"/>
                <a:lumOff val="55000"/>
              </a:schemeClr>
            </a:gs>
            <a:gs pos="86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" y="71120"/>
            <a:ext cx="10515600" cy="715328"/>
          </a:xfrm>
        </p:spPr>
        <p:txBody>
          <a:bodyPr/>
          <a:lstStyle>
            <a:lvl1pPr>
              <a:lnSpc>
                <a:spcPct val="70000"/>
              </a:lnSpc>
              <a:defRPr b="1" i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5640" y="1083946"/>
            <a:ext cx="8135851" cy="1224710"/>
          </a:xfrm>
        </p:spPr>
        <p:txBody>
          <a:bodyPr/>
          <a:lstStyle>
            <a:lvl1pPr>
              <a:buClr>
                <a:srgbClr val="094BA7"/>
              </a:buClr>
              <a:defRPr b="1" i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buClr>
                <a:schemeClr val="bg2">
                  <a:lumMod val="50000"/>
                </a:schemeClr>
              </a:buClr>
              <a:defRPr b="1" i="0">
                <a:solidFill>
                  <a:srgbClr val="094BA7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buFontTx/>
              <a:buNone/>
              <a:defRPr b="1" i="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buFontTx/>
              <a:buNone/>
              <a:defRPr b="1" i="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buFontTx/>
              <a:buNone/>
              <a:defRPr b="1" i="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02F25212-7549-9149-8AA5-C4F8C8FE4669}"/>
              </a:ext>
            </a:extLst>
          </p:cNvPr>
          <p:cNvGrpSpPr/>
          <p:nvPr userDrawn="1"/>
        </p:nvGrpSpPr>
        <p:grpSpPr>
          <a:xfrm>
            <a:off x="196194" y="647595"/>
            <a:ext cx="11759781" cy="424552"/>
            <a:chOff x="147145" y="565965"/>
            <a:chExt cx="8819836" cy="424552"/>
          </a:xfrm>
        </p:grpSpPr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39B67DA3-AB8B-504B-B6A2-FBE8EA77B135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47145" y="788276"/>
              <a:ext cx="7199586" cy="0"/>
            </a:xfrm>
            <a:prstGeom prst="line">
              <a:avLst/>
            </a:prstGeom>
            <a:ln w="3492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E6E151A8-5D28-564F-AEFE-E6FE36240541}"/>
                </a:ext>
              </a:extLst>
            </p:cNvPr>
            <p:cNvSpPr/>
            <p:nvPr userDrawn="1"/>
          </p:nvSpPr>
          <p:spPr>
            <a:xfrm>
              <a:off x="5959366" y="788277"/>
              <a:ext cx="1806588" cy="199696"/>
            </a:xfrm>
            <a:custGeom>
              <a:avLst/>
              <a:gdLst>
                <a:gd name="connsiteX0" fmla="*/ 0 w 1806588"/>
                <a:gd name="connsiteY0" fmla="*/ 0 h 291351"/>
                <a:gd name="connsiteX1" fmla="*/ 956441 w 1806588"/>
                <a:gd name="connsiteY1" fmla="*/ 136634 h 291351"/>
                <a:gd name="connsiteX2" fmla="*/ 1460937 w 1806588"/>
                <a:gd name="connsiteY2" fmla="*/ 126124 h 291351"/>
                <a:gd name="connsiteX3" fmla="*/ 1776248 w 1806588"/>
                <a:gd name="connsiteY3" fmla="*/ 273268 h 291351"/>
                <a:gd name="connsiteX4" fmla="*/ 1776248 w 1806588"/>
                <a:gd name="connsiteY4" fmla="*/ 283779 h 2913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06588" h="291351">
                  <a:moveTo>
                    <a:pt x="0" y="0"/>
                  </a:moveTo>
                  <a:cubicBezTo>
                    <a:pt x="356476" y="57806"/>
                    <a:pt x="712952" y="115613"/>
                    <a:pt x="956441" y="136634"/>
                  </a:cubicBezTo>
                  <a:cubicBezTo>
                    <a:pt x="1199931" y="157655"/>
                    <a:pt x="1324303" y="103352"/>
                    <a:pt x="1460937" y="126124"/>
                  </a:cubicBezTo>
                  <a:cubicBezTo>
                    <a:pt x="1597572" y="148896"/>
                    <a:pt x="1723696" y="246992"/>
                    <a:pt x="1776248" y="273268"/>
                  </a:cubicBezTo>
                  <a:cubicBezTo>
                    <a:pt x="1828800" y="299544"/>
                    <a:pt x="1802524" y="291661"/>
                    <a:pt x="1776248" y="283779"/>
                  </a:cubicBezTo>
                </a:path>
              </a:pathLst>
            </a:custGeom>
            <a:noFill/>
            <a:ln w="28575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ECBAEADB-5191-DF41-96EF-4FAC9771FA35}"/>
                </a:ext>
              </a:extLst>
            </p:cNvPr>
            <p:cNvSpPr/>
            <p:nvPr userDrawn="1"/>
          </p:nvSpPr>
          <p:spPr>
            <a:xfrm>
              <a:off x="7315200" y="565965"/>
              <a:ext cx="1587062" cy="222311"/>
            </a:xfrm>
            <a:custGeom>
              <a:avLst/>
              <a:gdLst>
                <a:gd name="connsiteX0" fmla="*/ 0 w 1587062"/>
                <a:gd name="connsiteY0" fmla="*/ 222311 h 222311"/>
                <a:gd name="connsiteX1" fmla="*/ 567559 w 1587062"/>
                <a:gd name="connsiteY1" fmla="*/ 169759 h 222311"/>
                <a:gd name="connsiteX2" fmla="*/ 1082566 w 1587062"/>
                <a:gd name="connsiteY2" fmla="*/ 169759 h 222311"/>
                <a:gd name="connsiteX3" fmla="*/ 1460938 w 1587062"/>
                <a:gd name="connsiteY3" fmla="*/ 12104 h 222311"/>
                <a:gd name="connsiteX4" fmla="*/ 1587062 w 1587062"/>
                <a:gd name="connsiteY4" fmla="*/ 22614 h 2223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87062" h="222311">
                  <a:moveTo>
                    <a:pt x="0" y="222311"/>
                  </a:moveTo>
                  <a:cubicBezTo>
                    <a:pt x="193565" y="200414"/>
                    <a:pt x="387131" y="178518"/>
                    <a:pt x="567559" y="169759"/>
                  </a:cubicBezTo>
                  <a:cubicBezTo>
                    <a:pt x="747987" y="161000"/>
                    <a:pt x="933670" y="196035"/>
                    <a:pt x="1082566" y="169759"/>
                  </a:cubicBezTo>
                  <a:cubicBezTo>
                    <a:pt x="1231462" y="143483"/>
                    <a:pt x="1376855" y="36628"/>
                    <a:pt x="1460938" y="12104"/>
                  </a:cubicBezTo>
                  <a:cubicBezTo>
                    <a:pt x="1545021" y="-12420"/>
                    <a:pt x="1566041" y="5097"/>
                    <a:pt x="1587062" y="22614"/>
                  </a:cubicBezTo>
                </a:path>
              </a:pathLst>
            </a:custGeom>
            <a:noFill/>
            <a:ln w="34925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AF29743C-8C3F-2F44-93DE-D664FCBCE443}"/>
                </a:ext>
              </a:extLst>
            </p:cNvPr>
            <p:cNvSpPr/>
            <p:nvPr userDrawn="1"/>
          </p:nvSpPr>
          <p:spPr>
            <a:xfrm>
              <a:off x="7495533" y="848682"/>
              <a:ext cx="1471448" cy="141835"/>
            </a:xfrm>
            <a:custGeom>
              <a:avLst/>
              <a:gdLst>
                <a:gd name="connsiteX0" fmla="*/ 0 w 1471448"/>
                <a:gd name="connsiteY0" fmla="*/ 52551 h 158551"/>
                <a:gd name="connsiteX1" fmla="*/ 872358 w 1471448"/>
                <a:gd name="connsiteY1" fmla="*/ 157655 h 158551"/>
                <a:gd name="connsiteX2" fmla="*/ 1460938 w 1471448"/>
                <a:gd name="connsiteY2" fmla="*/ 0 h 158551"/>
                <a:gd name="connsiteX3" fmla="*/ 1460938 w 1471448"/>
                <a:gd name="connsiteY3" fmla="*/ 0 h 158551"/>
                <a:gd name="connsiteX4" fmla="*/ 1471448 w 1471448"/>
                <a:gd name="connsiteY4" fmla="*/ 0 h 1585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71448" h="158551">
                  <a:moveTo>
                    <a:pt x="0" y="52551"/>
                  </a:moveTo>
                  <a:cubicBezTo>
                    <a:pt x="314434" y="109482"/>
                    <a:pt x="628868" y="166413"/>
                    <a:pt x="872358" y="157655"/>
                  </a:cubicBezTo>
                  <a:cubicBezTo>
                    <a:pt x="1115848" y="148897"/>
                    <a:pt x="1460938" y="0"/>
                    <a:pt x="1460938" y="0"/>
                  </a:cubicBezTo>
                  <a:lnTo>
                    <a:pt x="1460938" y="0"/>
                  </a:lnTo>
                  <a:lnTo>
                    <a:pt x="1471448" y="0"/>
                  </a:lnTo>
                </a:path>
              </a:pathLst>
            </a:custGeom>
            <a:noFill/>
            <a:ln w="34925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ADA1704C-42DA-F949-A7BE-980F36B7121E}"/>
                </a:ext>
              </a:extLst>
            </p:cNvPr>
            <p:cNvSpPr/>
            <p:nvPr userDrawn="1"/>
          </p:nvSpPr>
          <p:spPr>
            <a:xfrm>
              <a:off x="7546428" y="756745"/>
              <a:ext cx="1011992" cy="106176"/>
            </a:xfrm>
            <a:custGeom>
              <a:avLst/>
              <a:gdLst>
                <a:gd name="connsiteX0" fmla="*/ 0 w 1011992"/>
                <a:gd name="connsiteY0" fmla="*/ 0 h 106176"/>
                <a:gd name="connsiteX1" fmla="*/ 430924 w 1011992"/>
                <a:gd name="connsiteY1" fmla="*/ 105103 h 106176"/>
                <a:gd name="connsiteX2" fmla="*/ 924910 w 1011992"/>
                <a:gd name="connsiteY2" fmla="*/ 52552 h 106176"/>
                <a:gd name="connsiteX3" fmla="*/ 1008993 w 1011992"/>
                <a:gd name="connsiteY3" fmla="*/ 21021 h 1061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11992" h="106176">
                  <a:moveTo>
                    <a:pt x="0" y="0"/>
                  </a:moveTo>
                  <a:cubicBezTo>
                    <a:pt x="138386" y="48172"/>
                    <a:pt x="276773" y="96344"/>
                    <a:pt x="430924" y="105103"/>
                  </a:cubicBezTo>
                  <a:cubicBezTo>
                    <a:pt x="585075" y="113862"/>
                    <a:pt x="828565" y="66566"/>
                    <a:pt x="924910" y="52552"/>
                  </a:cubicBezTo>
                  <a:cubicBezTo>
                    <a:pt x="1021255" y="38538"/>
                    <a:pt x="1015124" y="29779"/>
                    <a:pt x="1008993" y="21021"/>
                  </a:cubicBezTo>
                </a:path>
              </a:pathLst>
            </a:custGeom>
            <a:noFill/>
            <a:ln w="3175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</p:grp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ECA9E7E7-970C-114C-9BF5-3AB8D7663A2A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75639" y="3067617"/>
            <a:ext cx="8135851" cy="1224716"/>
          </a:xfrm>
        </p:spPr>
        <p:txBody>
          <a:bodyPr/>
          <a:lstStyle>
            <a:lvl1pPr>
              <a:buClr>
                <a:srgbClr val="094BA7"/>
              </a:buClr>
              <a:defRPr b="1" i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buClr>
                <a:schemeClr val="bg2">
                  <a:lumMod val="50000"/>
                </a:schemeClr>
              </a:buClr>
              <a:defRPr b="1" i="0">
                <a:solidFill>
                  <a:srgbClr val="094BA7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buFontTx/>
              <a:buNone/>
              <a:defRPr b="1" i="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buFontTx/>
              <a:buNone/>
              <a:defRPr b="1" i="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buFontTx/>
              <a:buNone/>
              <a:defRPr b="1" i="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3D88E7C9-CEC3-4E4F-BA3D-0AEA6B731367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675639" y="4867326"/>
            <a:ext cx="8135851" cy="1224716"/>
          </a:xfrm>
        </p:spPr>
        <p:txBody>
          <a:bodyPr/>
          <a:lstStyle>
            <a:lvl1pPr>
              <a:buClr>
                <a:srgbClr val="094BA7"/>
              </a:buClr>
              <a:defRPr b="1" i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buClr>
                <a:schemeClr val="bg2">
                  <a:lumMod val="50000"/>
                </a:schemeClr>
              </a:buClr>
              <a:defRPr b="1" i="0">
                <a:solidFill>
                  <a:srgbClr val="094BA7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buFontTx/>
              <a:buNone/>
              <a:defRPr b="1" i="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buFontTx/>
              <a:buNone/>
              <a:defRPr b="1" i="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buFontTx/>
              <a:buNone/>
              <a:defRPr b="1" i="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1837718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66E0F0-9F3A-1A46-AD5F-A8CA1C06B5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665163"/>
            <a:ext cx="9144000" cy="2387600"/>
          </a:xfrm>
        </p:spPr>
        <p:txBody>
          <a:bodyPr anchor="ctr"/>
          <a:lstStyle>
            <a:lvl1pPr algn="ctr">
              <a:defRPr sz="6000" b="1" i="1">
                <a:latin typeface="Chalkduster" panose="03050602040202020205" pitchFamily="66" charset="77"/>
                <a:cs typeface="Times New Roman" panose="02020603050405020304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56F1EB0-3034-C040-9B78-73C960A70F0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3200" b="1" i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5194452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39A7F7-059A-A44D-8BED-C1275A4083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01152" y="403412"/>
            <a:ext cx="8852647" cy="1287276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8629A8-1BA9-5142-B381-EE53E54777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B3A5ED-182A-D44B-9F59-CE422D1B22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F3CA9-40FA-A346-9E14-5415BF1BD1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2782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97336-06AF-8940-A61C-E0306712DD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946182-82ED-E040-827E-B3CA081D3A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208E3F-0C4C-8448-9634-D45172598C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F3CA9-40FA-A346-9E14-5415BF1BD1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519615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50C1EC-E582-FF4D-9056-60F4D4D252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2E483F-E4F8-4644-8337-75E07B67F29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47DFAEB-1F09-6444-9A3C-2DB0DC6CCC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95C1E95-59A5-B94A-B630-B8EE94C1BC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F3CA9-40FA-A346-9E14-5415BF1BD1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048849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7FC944-7D97-9F40-8EE8-7A965389CF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217A55-9E35-D64D-964B-925F459706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499199E-4F3B-7742-BA2C-9E0B85E2AF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58D40CF-2DEA-FC4C-AB7C-F575068796D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C1179AA-E8C0-3149-A955-C27F3377161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12E5571-14F1-5B46-841F-891820EB37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F3CA9-40FA-A346-9E14-5415BF1BD1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484702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628FEE-3146-1D49-8515-40C5FD465D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F92411D-D1B2-5A42-A18E-D5CD6C314B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F3CA9-40FA-A346-9E14-5415BF1BD1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53936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39A7F7-059A-A44D-8BED-C1275A4083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30592" y="136525"/>
            <a:ext cx="8852647" cy="1287276"/>
          </a:xfrm>
        </p:spPr>
        <p:txBody>
          <a:bodyPr/>
          <a:lstStyle>
            <a:lvl1pPr algn="ctr">
              <a:defRPr b="1" i="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8629A8-1BA9-5142-B381-EE53E54777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25975"/>
          </a:xfrm>
        </p:spPr>
        <p:txBody>
          <a:bodyPr/>
          <a:lstStyle>
            <a:lvl1pPr>
              <a:buClr>
                <a:srgbClr val="00B050"/>
              </a:buClr>
              <a:defRPr b="1" i="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buClr>
                <a:srgbClr val="0070C0"/>
              </a:buClr>
              <a:defRPr b="1" i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914400" indent="0">
              <a:buFontTx/>
              <a:buNone/>
              <a:defRPr b="1" i="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b="1" i="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b="1" i="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C8281B7-1339-9048-8C16-24045D15CA98}"/>
              </a:ext>
            </a:extLst>
          </p:cNvPr>
          <p:cNvSpPr/>
          <p:nvPr userDrawn="1"/>
        </p:nvSpPr>
        <p:spPr>
          <a:xfrm>
            <a:off x="8961120" y="5425440"/>
            <a:ext cx="3149600" cy="129603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11877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4382B7-887F-FA42-BE85-45C56AD8D8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F3CA9-40FA-A346-9E14-5415BF1BD1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87582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910291-75E0-F040-8A84-DC0CFFA248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88140E-24E5-4A4C-8B19-5D684FAF3F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54F8074-8E6C-BE41-92D0-DF107D64EE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31250FF-94AD-1A46-8FF7-FE0F41DEF1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F3CA9-40FA-A346-9E14-5415BF1BD1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917443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2EE265-4E37-9942-A7B4-07E56B4FB1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73DF7C5-3A8C-6E43-B2F9-DD7A77CE7EC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C673A72-848D-5344-A1B2-DCF4A7DC91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091BEEB-DAAE-074E-9B12-6176E6CFFB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F3CA9-40FA-A346-9E14-5415BF1BD1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41825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5E62CE-554F-C84C-A6CA-D90C1E6438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00B71BC-4B1B-F64E-A4CA-40517FE39A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E79F64-6B81-584A-84BC-7799C55301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F3CA9-40FA-A346-9E14-5415BF1BD1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093153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C58447D-239B-9248-BEFC-89167DE0BCB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EFDFC6B-685A-D841-9D6D-5D80CC2E2D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254F62-D90A-AB49-9492-44292A5D1E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F3CA9-40FA-A346-9E14-5415BF1BD1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4893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39A7F7-059A-A44D-8BED-C1275A4083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30592" y="136525"/>
            <a:ext cx="8852647" cy="1287276"/>
          </a:xfrm>
        </p:spPr>
        <p:txBody>
          <a:bodyPr/>
          <a:lstStyle>
            <a:lvl1pPr algn="ctr">
              <a:defRPr b="1" i="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8629A8-1BA9-5142-B381-EE53E54777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rgbClr val="00B050"/>
              </a:buClr>
              <a:defRPr b="1" i="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buClr>
                <a:srgbClr val="0070C0"/>
              </a:buClr>
              <a:defRPr b="1" i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914400" indent="0">
              <a:buFontTx/>
              <a:buNone/>
              <a:defRPr b="1" i="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b="1" i="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b="1" i="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962944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97336-06AF-8940-A61C-E0306712DD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946182-82ED-E040-827E-B3CA081D3A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208E3F-0C4C-8448-9634-D45172598C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F3CA9-40FA-A346-9E14-5415BF1BD1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00390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50C1EC-E582-FF4D-9056-60F4D4D252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2E483F-E4F8-4644-8337-75E07B67F29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47DFAEB-1F09-6444-9A3C-2DB0DC6CCC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95C1E95-59A5-B94A-B630-B8EE94C1BC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F3CA9-40FA-A346-9E14-5415BF1BD1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19948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7FC944-7D97-9F40-8EE8-7A965389CF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217A55-9E35-D64D-964B-925F459706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499199E-4F3B-7742-BA2C-9E0B85E2AF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58D40CF-2DEA-FC4C-AB7C-F575068796D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C1179AA-E8C0-3149-A955-C27F3377161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12E5571-14F1-5B46-841F-891820EB37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F3CA9-40FA-A346-9E14-5415BF1BD1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104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628FEE-3146-1D49-8515-40C5FD465D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F92411D-D1B2-5A42-A18E-D5CD6C314B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F3CA9-40FA-A346-9E14-5415BF1BD1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3420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4382B7-887F-FA42-BE85-45C56AD8D8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F3CA9-40FA-A346-9E14-5415BF1BD1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16645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910291-75E0-F040-8A84-DC0CFFA248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88140E-24E5-4A4C-8B19-5D684FAF3F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54F8074-8E6C-BE41-92D0-DF107D64EE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31250FF-94AD-1A46-8FF7-FE0F41DEF1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F3CA9-40FA-A346-9E14-5415BF1BD1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32993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946F0CA-E04F-8A40-BAA8-900EC1E0FC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43D5DF-C989-764E-8F41-AED17BA3C4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F69F98-162E-6946-879A-360D7B359F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FVLD Executive Leadership Summit IV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82189F-D9F2-2543-996B-ECD850C6FA2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5F3CA9-40FA-A346-9E14-5415BF1BD199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A picture containing knife&#10;&#10;Description automatically generated">
            <a:extLst>
              <a:ext uri="{FF2B5EF4-FFF2-40B4-BE49-F238E27FC236}">
                <a16:creationId xmlns:a16="http://schemas.microsoft.com/office/drawing/2014/main" id="{0D8B982B-151A-384D-9B6B-392F64AF14B3}"/>
              </a:ext>
            </a:extLst>
          </p:cNvPr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8934450" y="5372100"/>
            <a:ext cx="3257550" cy="1485900"/>
          </a:xfrm>
          <a:prstGeom prst="rect">
            <a:avLst/>
          </a:prstGeom>
        </p:spPr>
      </p:pic>
      <p:pic>
        <p:nvPicPr>
          <p:cNvPr id="9" name="Picture 8" descr="A picture containing knife&#10;&#10;Description automatically generated">
            <a:extLst>
              <a:ext uri="{FF2B5EF4-FFF2-40B4-BE49-F238E27FC236}">
                <a16:creationId xmlns:a16="http://schemas.microsoft.com/office/drawing/2014/main" id="{7D767E8F-35CC-7D42-A38D-CBC671596F46}"/>
              </a:ext>
            </a:extLst>
          </p:cNvPr>
          <p:cNvPicPr>
            <a:picLocks noChangeAspect="1"/>
          </p:cNvPicPr>
          <p:nvPr userDrawn="1"/>
        </p:nvPicPr>
        <p:blipFill>
          <a:blip r:embed="rId16">
            <a:alphaModFix amt="29000"/>
          </a:blip>
          <a:stretch>
            <a:fillRect/>
          </a:stretch>
        </p:blipFill>
        <p:spPr>
          <a:xfrm>
            <a:off x="-1620120" y="136525"/>
            <a:ext cx="469756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4824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hf sldNum="0"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946F0CA-E04F-8A40-BAA8-900EC1E0FC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43D5DF-C989-764E-8F41-AED17BA3C4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F69F98-162E-6946-879A-360D7B359F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FVLD Executive Leadership Summit IV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82189F-D9F2-2543-996B-ECD850C6FA2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5F3CA9-40FA-A346-9E14-5415BF1BD199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A picture containing knife&#10;&#10;Description automatically generated">
            <a:extLst>
              <a:ext uri="{FF2B5EF4-FFF2-40B4-BE49-F238E27FC236}">
                <a16:creationId xmlns:a16="http://schemas.microsoft.com/office/drawing/2014/main" id="{0D8B982B-151A-384D-9B6B-392F64AF14B3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8934450" y="5372100"/>
            <a:ext cx="3257550" cy="1485900"/>
          </a:xfrm>
          <a:prstGeom prst="rect">
            <a:avLst/>
          </a:prstGeom>
        </p:spPr>
      </p:pic>
      <p:pic>
        <p:nvPicPr>
          <p:cNvPr id="9" name="Picture 8" descr="A picture containing knife&#10;&#10;Description automatically generated">
            <a:extLst>
              <a:ext uri="{FF2B5EF4-FFF2-40B4-BE49-F238E27FC236}">
                <a16:creationId xmlns:a16="http://schemas.microsoft.com/office/drawing/2014/main" id="{7D767E8F-35CC-7D42-A38D-CBC671596F46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alphaModFix amt="29000"/>
          </a:blip>
          <a:stretch>
            <a:fillRect/>
          </a:stretch>
        </p:blipFill>
        <p:spPr>
          <a:xfrm>
            <a:off x="-1620120" y="136525"/>
            <a:ext cx="469756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0793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sldNum="0"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E706D3-CF5C-6D4D-BBFA-4764D526CF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0608" y="540072"/>
            <a:ext cx="11246844" cy="2412015"/>
          </a:xfrm>
        </p:spPr>
        <p:txBody>
          <a:bodyPr/>
          <a:lstStyle/>
          <a:p>
            <a:r>
              <a:rPr lang="en-US" dirty="0"/>
              <a:t>“GREAT EXPECTATIONS”</a:t>
            </a:r>
            <a:br>
              <a:rPr lang="en-US" dirty="0"/>
            </a:br>
            <a:r>
              <a:rPr lang="en-US" sz="4400" dirty="0">
                <a:solidFill>
                  <a:srgbClr val="C00000"/>
                </a:solidFill>
              </a:rPr>
              <a:t>The AVLS Strategic Plan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DFB6DB9E-847B-2FDA-CA82-FB3395644C60}"/>
              </a:ext>
            </a:extLst>
          </p:cNvPr>
          <p:cNvGrpSpPr/>
          <p:nvPr/>
        </p:nvGrpSpPr>
        <p:grpSpPr>
          <a:xfrm>
            <a:off x="3638227" y="3130723"/>
            <a:ext cx="4691606" cy="2585323"/>
            <a:chOff x="3954682" y="2136338"/>
            <a:chExt cx="4691606" cy="2585323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7EE32F41-E34B-4BD7-09C7-40CA9DBC093B}"/>
                </a:ext>
              </a:extLst>
            </p:cNvPr>
            <p:cNvSpPr txBox="1"/>
            <p:nvPr/>
          </p:nvSpPr>
          <p:spPr>
            <a:xfrm>
              <a:off x="5451675" y="2136338"/>
              <a:ext cx="3194613" cy="258532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5400" b="1" i="1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Advocacy</a:t>
              </a:r>
            </a:p>
            <a:p>
              <a:r>
                <a:rPr lang="en-US" sz="5400" b="1" i="1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R</a:t>
              </a:r>
              <a:r>
                <a:rPr lang="en-US" sz="5400" b="1" i="1" dirty="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esearch</a:t>
              </a:r>
            </a:p>
            <a:p>
              <a:r>
                <a:rPr lang="en-US" sz="5400" b="1" i="1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E</a:t>
              </a:r>
              <a:r>
                <a:rPr lang="en-US" sz="5400" b="1" i="1" dirty="0">
                  <a:solidFill>
                    <a:srgbClr val="00B05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ducation</a:t>
              </a: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E1F5DC93-9439-30A5-B7A2-CBC8FB315783}"/>
                </a:ext>
              </a:extLst>
            </p:cNvPr>
            <p:cNvSpPr txBox="1"/>
            <p:nvPr/>
          </p:nvSpPr>
          <p:spPr>
            <a:xfrm>
              <a:off x="3954682" y="2932609"/>
              <a:ext cx="1288649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5400" b="1" i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WE</a:t>
              </a:r>
              <a:endParaRPr lang="en-US" sz="5400" b="1" i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40407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003 -0.02106 L -0.25195 -0.26805 " pathEditMode="relative" rAng="0" ptsTypes="AA">
                                      <p:cBhvr>
                                        <p:cTn id="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099" y="-1236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601E96E0-78D2-589F-84E5-392BD4FBFF52}"/>
              </a:ext>
            </a:extLst>
          </p:cNvPr>
          <p:cNvSpPr txBox="1"/>
          <p:nvPr/>
        </p:nvSpPr>
        <p:spPr>
          <a:xfrm>
            <a:off x="5451675" y="2136338"/>
            <a:ext cx="3194613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i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Advocacy</a:t>
            </a:r>
          </a:p>
          <a:p>
            <a:r>
              <a:rPr lang="en-US" sz="5400" b="1" i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Research</a:t>
            </a:r>
          </a:p>
          <a:p>
            <a:r>
              <a:rPr lang="en-US" sz="5400" b="1" i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Education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56568B2-DF0B-4C11-F6AB-874A74D07F46}"/>
              </a:ext>
            </a:extLst>
          </p:cNvPr>
          <p:cNvSpPr txBox="1"/>
          <p:nvPr/>
        </p:nvSpPr>
        <p:spPr>
          <a:xfrm>
            <a:off x="5451675" y="2136338"/>
            <a:ext cx="319461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Advocacy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48851FF-6194-29F8-F65D-4D783B300D8B}"/>
              </a:ext>
            </a:extLst>
          </p:cNvPr>
          <p:cNvSpPr txBox="1"/>
          <p:nvPr/>
        </p:nvSpPr>
        <p:spPr>
          <a:xfrm>
            <a:off x="3954682" y="2932609"/>
            <a:ext cx="128864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i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endParaRPr lang="en-US" sz="5400" b="1" i="1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099175FB-0E17-AA99-33D6-89C4C7FAE6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9395" y="3084939"/>
            <a:ext cx="10864403" cy="2463040"/>
          </a:xfrm>
        </p:spPr>
        <p:txBody>
          <a:bodyPr/>
          <a:lstStyle/>
          <a:p>
            <a:pPr lvl="1"/>
            <a:r>
              <a:rPr lang="en-US" dirty="0"/>
              <a:t>To expand the capability of the AVLS to advocate on behalf of patients and medical providers and increase access to quality care.</a:t>
            </a:r>
          </a:p>
          <a:p>
            <a:pPr marL="1257300" lvl="2" indent="-342900"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en-US" dirty="0"/>
              <a:t>To advocate for VLM on a national level through the AMA, CMS and other payers</a:t>
            </a:r>
          </a:p>
          <a:p>
            <a:pPr marL="1257300" lvl="2" indent="-342900"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en-US" dirty="0"/>
              <a:t>To provide individual members with advocacy support in working with payor, policy and coverage matters</a:t>
            </a:r>
          </a:p>
          <a:p>
            <a:pPr marL="1257300" lvl="2" indent="-342900"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en-US" dirty="0"/>
              <a:t>To develop guidelines and best practice documents in venous &amp; lymphatic medicine</a:t>
            </a:r>
          </a:p>
          <a:p>
            <a:pPr marL="1257300" lvl="2" indent="-342900"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en-US" dirty="0"/>
              <a:t>To further enhance current advocacy efforts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ACC07E10-18CB-6F66-CCA9-3BC854DAE85D}"/>
              </a:ext>
            </a:extLst>
          </p:cNvPr>
          <p:cNvSpPr txBox="1">
            <a:spLocks/>
          </p:cNvSpPr>
          <p:nvPr/>
        </p:nvSpPr>
        <p:spPr>
          <a:xfrm>
            <a:off x="489396" y="4727577"/>
            <a:ext cx="10864403" cy="10978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00B050"/>
              </a:buClr>
              <a:buFont typeface="Arial" panose="020B0604020202020204" pitchFamily="34" charset="0"/>
              <a:buChar char="•"/>
              <a:defRPr sz="2800" b="1" i="0" kern="120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70C0"/>
              </a:buClr>
              <a:buFont typeface="Arial" panose="020B0604020202020204" pitchFamily="34" charset="0"/>
              <a:buChar char="•"/>
              <a:defRPr sz="2400" b="1" i="0" kern="1200">
                <a:solidFill>
                  <a:srgbClr val="00B05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2000" b="1" i="0" kern="120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1" i="0" kern="120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1" i="0" kern="120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en-US" dirty="0"/>
              <a:t>Investment: </a:t>
            </a:r>
          </a:p>
          <a:p>
            <a:pPr marL="1257300" lvl="2" indent="-342900">
              <a:buClr>
                <a:srgbClr val="00B050"/>
              </a:buClr>
              <a:buFont typeface="Arial" panose="020B0604020202020204" pitchFamily="34" charset="0"/>
              <a:buChar char="•"/>
            </a:pPr>
            <a:r>
              <a:rPr lang="en-US" dirty="0"/>
              <a:t>Employment of a part-time Medical Director to support professional staff and volunteers across all advocacy efforts of the Society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0181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3 0.04885 L -0.08007 -0.27245 " pathEditMode="relative" rAng="0" ptsTypes="AA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945" y="-16065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0.07315 L 2.5E-6 -0.20926 " pathEditMode="relative" rAng="0" ptsTypes="AA">
                                      <p:cBhvr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4120"/>
                                    </p:animMotion>
                                  </p:childTnLst>
                                </p:cTn>
                              </p:par>
                              <p:par>
                                <p:cTn id="39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875E-6 0.07315 L -1.875E-6 -0.20926 " pathEditMode="relative" rAng="0" ptsTypes="AA">
                                      <p:cBhvr>
                                        <p:cTn id="40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4120"/>
                                    </p:animMotion>
                                  </p:childTnLst>
                                </p:cTn>
                              </p:par>
                              <p:par>
                                <p:cTn id="41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9167E-6 0.07314 L 4.79167E-6 -0.20926 " pathEditMode="relative" rAng="0" ptsTypes="AA">
                                      <p:cBhvr>
                                        <p:cTn id="42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4120"/>
                                    </p:animMotion>
                                  </p:childTnLst>
                                </p:cTn>
                              </p:par>
                              <p:par>
                                <p:cTn id="43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95833E-6 0.07315 L 3.95833E-6 -0.20926 " pathEditMode="relative" rAng="0" ptsTypes="AA">
                                      <p:cBhvr>
                                        <p:cTn id="44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4120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0.07315 L 8.33333E-7 -0.20925 " pathEditMode="relative" rAng="0" ptsTypes="AA">
                                      <p:cBhvr>
                                        <p:cTn id="46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4120"/>
                                    </p:animMotion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5" grpId="1"/>
      <p:bldP spid="6" grpId="0"/>
      <p:bldP spid="7" grpId="0" build="p"/>
      <p:bldP spid="7" grpId="1" build="allAtOnce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8643773-E540-2AAB-A2E4-B364562F56B8}"/>
              </a:ext>
            </a:extLst>
          </p:cNvPr>
          <p:cNvSpPr txBox="1"/>
          <p:nvPr/>
        </p:nvSpPr>
        <p:spPr>
          <a:xfrm>
            <a:off x="5451675" y="2136338"/>
            <a:ext cx="3194613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Advocacy</a:t>
            </a:r>
          </a:p>
          <a:p>
            <a:r>
              <a:rPr lang="en-US" sz="54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Research</a:t>
            </a:r>
          </a:p>
          <a:p>
            <a:r>
              <a:rPr lang="en-US" sz="5400" b="1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Education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9FEED4E-5285-C95E-6539-907F0326093F}"/>
              </a:ext>
            </a:extLst>
          </p:cNvPr>
          <p:cNvSpPr txBox="1"/>
          <p:nvPr/>
        </p:nvSpPr>
        <p:spPr>
          <a:xfrm>
            <a:off x="5451674" y="2967334"/>
            <a:ext cx="319461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Research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3A590E2-B827-9387-E4C9-50367EF99B3C}"/>
              </a:ext>
            </a:extLst>
          </p:cNvPr>
          <p:cNvSpPr txBox="1"/>
          <p:nvPr/>
        </p:nvSpPr>
        <p:spPr>
          <a:xfrm>
            <a:off x="3954682" y="2932609"/>
            <a:ext cx="128864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endParaRPr lang="en-US" sz="5400" b="1" i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9DA75223-E2D4-3911-5C83-9819AB0667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691148"/>
            <a:ext cx="12070080" cy="4490768"/>
          </a:xfrm>
        </p:spPr>
        <p:txBody>
          <a:bodyPr>
            <a:normAutofit/>
          </a:bodyPr>
          <a:lstStyle/>
          <a:p>
            <a:pPr lvl="1"/>
            <a:r>
              <a:rPr lang="en-US" dirty="0"/>
              <a:t>To further develop and to expand our investments in research to improve patient outcomes and to support our efforts to advocate and educate across the field of venous &amp; lymphatic medicine through evidence-based guideline development, best practice standards, etc.</a:t>
            </a:r>
          </a:p>
          <a:p>
            <a:pPr marL="1257300" lvl="2" indent="-342900">
              <a:buClr>
                <a:srgbClr val="00B050"/>
              </a:buClr>
              <a:buFont typeface="Arial" panose="020B0604020202020204" pitchFamily="34" charset="0"/>
              <a:buChar char="•"/>
            </a:pPr>
            <a:r>
              <a:rPr lang="en-US" dirty="0"/>
              <a:t>To support the development of new data providers to the PRO Venous Registry</a:t>
            </a:r>
          </a:p>
          <a:p>
            <a:pPr marL="1257300" lvl="2" indent="-342900">
              <a:buClr>
                <a:srgbClr val="00B050"/>
              </a:buClr>
              <a:buFont typeface="Arial" panose="020B0604020202020204" pitchFamily="34" charset="0"/>
              <a:buChar char="•"/>
            </a:pPr>
            <a:r>
              <a:rPr lang="en-US" dirty="0"/>
              <a:t>To develop VLM practice standards for data collection and support their implementation at the practice level and with major providers of EHR platforms</a:t>
            </a:r>
          </a:p>
          <a:p>
            <a:pPr marL="1257300" lvl="2" indent="-342900">
              <a:buClr>
                <a:srgbClr val="00B050"/>
              </a:buClr>
              <a:buFont typeface="Arial" panose="020B0604020202020204" pitchFamily="34" charset="0"/>
              <a:buChar char="•"/>
            </a:pPr>
            <a:r>
              <a:rPr lang="en-US" dirty="0"/>
              <a:t>To increase adoption and reporting of patient reported outcomes by all practitioners in the field</a:t>
            </a:r>
          </a:p>
          <a:p>
            <a:pPr marL="1257300" lvl="2" indent="-342900">
              <a:buClr>
                <a:srgbClr val="00B050"/>
              </a:buClr>
              <a:buFont typeface="Arial" panose="020B0604020202020204" pitchFamily="34" charset="0"/>
              <a:buChar char="•"/>
            </a:pPr>
            <a:r>
              <a:rPr lang="en-US" dirty="0"/>
              <a:t>To increase collection of compression and lymphedema treatment and outcome data in the PRO Registry</a:t>
            </a:r>
          </a:p>
          <a:p>
            <a:pPr marL="1257300" lvl="2" indent="-342900">
              <a:buClr>
                <a:srgbClr val="00B050"/>
              </a:buClr>
              <a:buFont typeface="Arial" panose="020B0604020202020204" pitchFamily="34" charset="0"/>
              <a:buChar char="•"/>
            </a:pPr>
            <a:r>
              <a:rPr lang="en-US" dirty="0"/>
              <a:t>To increase AVLS research publications </a:t>
            </a:r>
          </a:p>
          <a:p>
            <a:pPr marL="1257300" lvl="2" indent="-342900">
              <a:buClr>
                <a:srgbClr val="00B050"/>
              </a:buClr>
              <a:buFont typeface="Arial" panose="020B0604020202020204" pitchFamily="34" charset="0"/>
              <a:buChar char="•"/>
            </a:pPr>
            <a:r>
              <a:rPr lang="en-US" dirty="0"/>
              <a:t>To foster collaborative research projects with partnering organizations (AVF, SIR, SVS, OEIS, </a:t>
            </a:r>
            <a:r>
              <a:rPr lang="en-US" dirty="0" err="1"/>
              <a:t>etc</a:t>
            </a:r>
            <a:r>
              <a:rPr lang="en-US" dirty="0"/>
              <a:t>)</a:t>
            </a:r>
          </a:p>
          <a:p>
            <a:endParaRPr lang="en-US" dirty="0"/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4C717ECD-AE83-45C0-C31C-1F0C84A8083F}"/>
              </a:ext>
            </a:extLst>
          </p:cNvPr>
          <p:cNvSpPr txBox="1">
            <a:spLocks/>
          </p:cNvSpPr>
          <p:nvPr/>
        </p:nvSpPr>
        <p:spPr>
          <a:xfrm>
            <a:off x="-97242" y="4971781"/>
            <a:ext cx="11549576" cy="18460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00B050"/>
              </a:buClr>
              <a:buFont typeface="Arial" panose="020B0604020202020204" pitchFamily="34" charset="0"/>
              <a:buChar char="•"/>
              <a:defRPr sz="2800" b="1" i="0" kern="120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70C0"/>
              </a:buClr>
              <a:buFont typeface="Arial" panose="020B0604020202020204" pitchFamily="34" charset="0"/>
              <a:buChar char="•"/>
              <a:defRPr sz="2400" b="1" i="0" kern="1200">
                <a:solidFill>
                  <a:srgbClr val="00B05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2000" b="1" i="0" kern="120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1" i="0" kern="120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1" i="0" kern="120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en-US" dirty="0"/>
              <a:t>Investment: </a:t>
            </a:r>
          </a:p>
          <a:p>
            <a:pPr marL="1257300" lvl="2" indent="-342900">
              <a:buClr>
                <a:srgbClr val="00B050"/>
              </a:buClr>
              <a:buFont typeface="Arial" panose="020B0604020202020204" pitchFamily="34" charset="0"/>
              <a:buChar char="•"/>
            </a:pPr>
            <a:r>
              <a:rPr lang="en-US" dirty="0"/>
              <a:t>Employment of a part-time Medical Director to support professional staff and volunteers </a:t>
            </a:r>
          </a:p>
          <a:p>
            <a:pPr marL="1257300" lvl="2" indent="-342900">
              <a:buClr>
                <a:srgbClr val="00B050"/>
              </a:buClr>
              <a:buFont typeface="Arial" panose="020B0604020202020204" pitchFamily="34" charset="0"/>
              <a:buChar char="•"/>
            </a:pPr>
            <a:r>
              <a:rPr lang="en-US" dirty="0"/>
              <a:t>Funding for EHR development and related systems to facilitate standardization of patient data</a:t>
            </a:r>
          </a:p>
          <a:p>
            <a:pPr marL="1257300" lvl="2" indent="-342900">
              <a:buClr>
                <a:srgbClr val="00B050"/>
              </a:buClr>
              <a:buFont typeface="Arial" panose="020B0604020202020204" pitchFamily="34" charset="0"/>
              <a:buChar char="•"/>
            </a:pPr>
            <a:r>
              <a:rPr lang="en-US" dirty="0"/>
              <a:t>Funding for data / systematic review to support guideline development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8047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0 L -0.05403 -0.43426 " pathEditMode="relative" rAng="0" ptsTypes="AA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708" y="-21713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0.02314 L -8.33333E-7 -0.13379 " pathEditMode="relative" rAng="0" ptsTypes="AA">
                                      <p:cBhvr>
                                        <p:cTn id="46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5532"/>
                                    </p:animMotion>
                                  </p:childTnLst>
                                </p:cTn>
                              </p:par>
                              <p:par>
                                <p:cTn id="47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875E-6 -0.02315 L -1.875E-6 -0.1338 " pathEditMode="relative" rAng="0" ptsTypes="AA">
                                      <p:cBhvr>
                                        <p:cTn id="48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5532"/>
                                    </p:animMotion>
                                  </p:childTnLst>
                                </p:cTn>
                              </p:par>
                              <p:par>
                                <p:cTn id="49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6 -0.02315 L 2.08333E-6 -0.1338 " pathEditMode="relative" rAng="0" ptsTypes="AA">
                                      <p:cBhvr>
                                        <p:cTn id="50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5532"/>
                                    </p:animMotion>
                                  </p:childTnLst>
                                </p:cTn>
                              </p:par>
                              <p:par>
                                <p:cTn id="51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0.02314 L 1.66667E-6 -0.13379 " pathEditMode="relative" rAng="0" ptsTypes="AA">
                                      <p:cBhvr>
                                        <p:cTn id="52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5532"/>
                                    </p:animMotion>
                                  </p:childTnLst>
                                </p:cTn>
                              </p:par>
                              <p:par>
                                <p:cTn id="53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04167E-6 -0.02315 L 1.04167E-6 -0.1338 " pathEditMode="relative" rAng="0" ptsTypes="AA">
                                      <p:cBhvr>
                                        <p:cTn id="54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5532"/>
                                    </p:animMotion>
                                  </p:childTnLst>
                                </p:cTn>
                              </p:par>
                              <p:par>
                                <p:cTn id="55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0.02315 L 3.33333E-6 -0.1338 " pathEditMode="relative" rAng="0" ptsTypes="AA">
                                      <p:cBhvr>
                                        <p:cTn id="56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5532"/>
                                    </p:animMotion>
                                  </p:childTnLst>
                                </p:cTn>
                              </p:par>
                              <p:par>
                                <p:cTn id="57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6.25E-7 -0.02315 L -6.25E-7 -0.13379 " pathEditMode="relative" rAng="0" ptsTypes="AA">
                                      <p:cBhvr>
                                        <p:cTn id="58" dur="5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5532"/>
                                    </p:animMotion>
                                  </p:childTnLst>
                                </p:cTn>
                              </p:par>
                              <p:par>
                                <p:cTn id="5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5" grpId="1"/>
      <p:bldP spid="6" grpId="0"/>
      <p:bldP spid="11" grpId="0" build="p"/>
      <p:bldP spid="11" grpId="1" build="allAtOnce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032F551-5580-28E9-9866-A781CDAEEEC4}"/>
              </a:ext>
            </a:extLst>
          </p:cNvPr>
          <p:cNvSpPr txBox="1"/>
          <p:nvPr/>
        </p:nvSpPr>
        <p:spPr>
          <a:xfrm>
            <a:off x="5451675" y="2136338"/>
            <a:ext cx="3194613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i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Advocacy</a:t>
            </a:r>
          </a:p>
          <a:p>
            <a:r>
              <a:rPr lang="en-US" sz="5400" b="1" i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Research</a:t>
            </a:r>
          </a:p>
          <a:p>
            <a:r>
              <a:rPr lang="en-US" sz="5400" b="1" i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Education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D362AB7-AFEE-EA19-935E-35A6023E6AC4}"/>
              </a:ext>
            </a:extLst>
          </p:cNvPr>
          <p:cNvSpPr txBox="1"/>
          <p:nvPr/>
        </p:nvSpPr>
        <p:spPr>
          <a:xfrm>
            <a:off x="5451675" y="3798331"/>
            <a:ext cx="319461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Education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0CF72E5-9C4C-4795-AC49-8BC1C9E80FBE}"/>
              </a:ext>
            </a:extLst>
          </p:cNvPr>
          <p:cNvSpPr txBox="1"/>
          <p:nvPr/>
        </p:nvSpPr>
        <p:spPr>
          <a:xfrm>
            <a:off x="3954682" y="2932609"/>
            <a:ext cx="128864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i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endParaRPr lang="en-US" sz="5400" b="1" i="1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06F27353-C6EE-90F7-E120-0C2E8F1FAD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208217"/>
            <a:ext cx="12060820" cy="3613850"/>
          </a:xfrm>
        </p:spPr>
        <p:txBody>
          <a:bodyPr>
            <a:normAutofit/>
          </a:bodyPr>
          <a:lstStyle/>
          <a:p>
            <a:pPr lvl="1"/>
            <a:r>
              <a:rPr lang="en-US" dirty="0"/>
              <a:t>To sustain our leadership in venous &amp; lymphatic education across all aspects of continuing medical education</a:t>
            </a:r>
          </a:p>
          <a:p>
            <a:pPr marL="1257300" lvl="2" indent="-342900">
              <a:buClr>
                <a:srgbClr val="00B050"/>
              </a:buClr>
              <a:buFont typeface="Arial" panose="020B0604020202020204" pitchFamily="34" charset="0"/>
              <a:buChar char="•"/>
            </a:pPr>
            <a:r>
              <a:rPr lang="en-US" dirty="0"/>
              <a:t>Assume ownership of the existing VLM Fellowship programs with a commitment to develop 8-10 new programs by 2028</a:t>
            </a:r>
          </a:p>
          <a:p>
            <a:pPr marL="1257300" lvl="2" indent="-342900">
              <a:buClr>
                <a:srgbClr val="00B050"/>
              </a:buClr>
              <a:buFont typeface="Arial" panose="020B0604020202020204" pitchFamily="34" charset="0"/>
              <a:buChar char="•"/>
            </a:pPr>
            <a:r>
              <a:rPr lang="en-US" dirty="0"/>
              <a:t>Continue to develop and expand a core curriculum in Deep and Pelvic Venous disease, Lymphedema, Wound Care, </a:t>
            </a:r>
            <a:r>
              <a:rPr lang="en-US" dirty="0" err="1"/>
              <a:t>etc</a:t>
            </a:r>
            <a:endParaRPr lang="en-US" dirty="0"/>
          </a:p>
          <a:p>
            <a:pPr marL="1257300" lvl="2" indent="-342900">
              <a:buClr>
                <a:srgbClr val="00B050"/>
              </a:buClr>
              <a:buFont typeface="Arial" panose="020B0604020202020204" pitchFamily="34" charset="0"/>
              <a:buChar char="•"/>
            </a:pPr>
            <a:r>
              <a:rPr lang="en-US" dirty="0"/>
              <a:t>Develop educational content in venous &amp; lymphatic medicine targeting medical schools</a:t>
            </a:r>
          </a:p>
          <a:p>
            <a:pPr marL="1257300" lvl="2" indent="-342900">
              <a:buClr>
                <a:srgbClr val="00B050"/>
              </a:buClr>
              <a:buFont typeface="Arial" panose="020B0604020202020204" pitchFamily="34" charset="0"/>
              <a:buChar char="•"/>
            </a:pPr>
            <a:r>
              <a:rPr lang="en-US" dirty="0"/>
              <a:t>Expand remote continuing medical education offerings utilizing our immersive educational platform (virtual reality)</a:t>
            </a:r>
          </a:p>
          <a:p>
            <a:pPr marL="1257300" lvl="2" indent="-342900">
              <a:buClr>
                <a:srgbClr val="00B050"/>
              </a:buClr>
              <a:buFont typeface="Arial" panose="020B0604020202020204" pitchFamily="34" charset="0"/>
              <a:buChar char="•"/>
            </a:pPr>
            <a:r>
              <a:rPr lang="en-US" dirty="0"/>
              <a:t>Continue to expand our digital and regional in-person continuing medical educational offerings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7A9BAA78-8CE1-F0DA-57FB-BA0276345575}"/>
              </a:ext>
            </a:extLst>
          </p:cNvPr>
          <p:cNvSpPr txBox="1">
            <a:spLocks/>
          </p:cNvSpPr>
          <p:nvPr/>
        </p:nvSpPr>
        <p:spPr>
          <a:xfrm>
            <a:off x="-1" y="4650472"/>
            <a:ext cx="12060819" cy="14841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00B050"/>
              </a:buClr>
              <a:buFont typeface="Arial" panose="020B0604020202020204" pitchFamily="34" charset="0"/>
              <a:buChar char="•"/>
              <a:defRPr sz="2800" b="1" i="0" kern="120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70C0"/>
              </a:buClr>
              <a:buFont typeface="Arial" panose="020B0604020202020204" pitchFamily="34" charset="0"/>
              <a:buChar char="•"/>
              <a:defRPr sz="2400" b="1" i="0" kern="1200">
                <a:solidFill>
                  <a:srgbClr val="00B05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2000" b="1" i="0" kern="120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1" i="0" kern="120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1" i="0" kern="120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en-US" dirty="0"/>
              <a:t>Investment</a:t>
            </a:r>
          </a:p>
          <a:p>
            <a:pPr marL="1257300" lvl="2" indent="-342900">
              <a:buClr>
                <a:srgbClr val="00B050"/>
              </a:buClr>
              <a:buFont typeface="Arial" panose="020B0604020202020204" pitchFamily="34" charset="0"/>
              <a:buChar char="•"/>
            </a:pPr>
            <a:r>
              <a:rPr lang="en-US" dirty="0"/>
              <a:t>Employment of a fulltime Fellowship Director to oversee existing VLM programs and actively develop new programs across the country</a:t>
            </a:r>
          </a:p>
          <a:p>
            <a:pPr marL="1257300" lvl="2" indent="-342900">
              <a:buClr>
                <a:srgbClr val="00B050"/>
              </a:buClr>
              <a:buFont typeface="Arial" panose="020B0604020202020204" pitchFamily="34" charset="0"/>
              <a:buChar char="•"/>
            </a:pPr>
            <a:r>
              <a:rPr lang="en-US" dirty="0"/>
              <a:t>Develop sufficient grants to support the development of new VLM Fellowship programs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3947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507 -0.12106 L -0.05912 -0.55532 " pathEditMode="relative" rAng="0" ptsTypes="AA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708" y="-21713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-0.16875 " pathEditMode="relative" ptsTypes="AA">
                                      <p:cBhvr>
                                        <p:cTn id="42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3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-0.16875 " pathEditMode="relative" ptsTypes="AA">
                                      <p:cBhvr>
                                        <p:cTn id="4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5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-0.16875 " pathEditMode="relative" ptsTypes="AA">
                                      <p:cBhvr>
                                        <p:cTn id="46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7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-0.16875 " pathEditMode="relative" ptsTypes="AA">
                                      <p:cBhvr>
                                        <p:cTn id="48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9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-0.16875 " pathEditMode="relative" ptsTypes="AA">
                                      <p:cBhvr>
                                        <p:cTn id="50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1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-0.16875 " pathEditMode="relative" ptsTypes="AA">
                                      <p:cBhvr>
                                        <p:cTn id="52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5" grpId="1"/>
      <p:bldP spid="6" grpId="0"/>
      <p:bldP spid="7" grpId="0" build="p"/>
      <p:bldP spid="7" grpId="1" build="allAtOnce"/>
      <p:bldP spid="8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LS Template.potx" id="{6D6BFEE4-E010-5F4A-A9EB-84176D9B5A27}" vid="{7DC00911-9498-F34F-B7D0-87151DB35BE6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LS Template.potx" id="{6D6BFEE4-E010-5F4A-A9EB-84176D9B5A27}" vid="{7DC00911-9498-F34F-B7D0-87151DB35BE6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231</TotalTime>
  <Words>417</Words>
  <Application>Microsoft Macintosh PowerPoint</Application>
  <PresentationFormat>Widescreen</PresentationFormat>
  <Paragraphs>48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Calibri</vt:lpstr>
      <vt:lpstr>Calibri Light</vt:lpstr>
      <vt:lpstr>Chalkduster</vt:lpstr>
      <vt:lpstr>Times New Roman</vt:lpstr>
      <vt:lpstr>Office Theme</vt:lpstr>
      <vt:lpstr>1_Office Theme</vt:lpstr>
      <vt:lpstr>“GREAT EXPECTATIONS” The AVLS Strategic Plan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Mark H Meissner</dc:creator>
  <cp:lastModifiedBy>Amanda Godwin</cp:lastModifiedBy>
  <cp:revision>18</cp:revision>
  <dcterms:created xsi:type="dcterms:W3CDTF">2022-07-19T13:41:46Z</dcterms:created>
  <dcterms:modified xsi:type="dcterms:W3CDTF">2022-07-28T18:49:52Z</dcterms:modified>
</cp:coreProperties>
</file>