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7"/>
  </p:notesMasterIdLst>
  <p:sldIdLst>
    <p:sldId id="1163" r:id="rId3"/>
    <p:sldId id="257" r:id="rId4"/>
    <p:sldId id="1166" r:id="rId5"/>
    <p:sldId id="11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Gb2GysHo1GUUnjznN+kZ4g==" hashData="FmyutBgwf1i3OD6ZB1ZJS1IGM0cASkPFfCA8ottrxtk0SdF9KUoCJUruvAVjjWMSz6sslUM+oM9kUaEL06d9r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869"/>
    <p:restoredTop sz="95865"/>
  </p:normalViewPr>
  <p:slideViewPr>
    <p:cSldViewPr snapToGrid="0" snapToObjects="1">
      <p:cViewPr>
        <p:scale>
          <a:sx n="110" d="100"/>
          <a:sy n="110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4997C-F7F5-B34C-AF6C-229070878F3E}" type="datetimeFigureOut">
              <a:rPr lang="en-US" smtClean="0"/>
              <a:t>7/28/22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B04E-561D-6D4C-952B-441181D59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36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BDB04E-561D-6D4C-952B-441181D59C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551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6E0F0-9F3A-1A46-AD5F-A8CA1C06B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F1EB0-3034-C040-9B78-73C960A70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0B7B6-10D3-3D4A-AA93-D8A45DF6D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1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EE265-4E37-9942-A7B4-07E56B4FB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3DF7C5-3A8C-6E43-B2F9-DD7A77CE7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73A72-848D-5344-A1B2-DCF4A7DC9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1BEEB-DAAE-074E-9B12-6176E6CF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0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62CE-554F-C84C-A6CA-D90C1E64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0B71BC-4B1B-F64E-A4CA-40517FE39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79F64-6B81-584A-84BC-7799C553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58447D-239B-9248-BEFC-89167DE0B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DFC6B-685A-D841-9D6D-5D80CC2E2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54F62-D90A-AB49-9492-44292A5D1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28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gradFill>
          <a:gsLst>
            <a:gs pos="70000">
              <a:schemeClr val="accent1">
                <a:lumMod val="5000"/>
                <a:lumOff val="9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98000">
              <a:schemeClr val="accent1">
                <a:lumMod val="45000"/>
                <a:lumOff val="55000"/>
              </a:schemeClr>
            </a:gs>
            <a:gs pos="86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71120"/>
            <a:ext cx="10515600" cy="715328"/>
          </a:xfrm>
        </p:spPr>
        <p:txBody>
          <a:bodyPr/>
          <a:lstStyle>
            <a:lvl1pPr>
              <a:lnSpc>
                <a:spcPct val="70000"/>
              </a:lnSpc>
              <a:defRPr b="1" i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640" y="1083946"/>
            <a:ext cx="8135851" cy="1224710"/>
          </a:xfrm>
        </p:spPr>
        <p:txBody>
          <a:bodyPr/>
          <a:lstStyle>
            <a:lvl1pPr>
              <a:buClr>
                <a:srgbClr val="094BA7"/>
              </a:buClr>
              <a:defRPr b="1" i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chemeClr val="bg2">
                  <a:lumMod val="50000"/>
                </a:schemeClr>
              </a:buClr>
              <a:defRPr b="1" i="0">
                <a:solidFill>
                  <a:srgbClr val="094BA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FontTx/>
              <a:buNone/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FontTx/>
              <a:buNone/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FontTx/>
              <a:buNone/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2F25212-7549-9149-8AA5-C4F8C8FE4669}"/>
              </a:ext>
            </a:extLst>
          </p:cNvPr>
          <p:cNvGrpSpPr/>
          <p:nvPr userDrawn="1"/>
        </p:nvGrpSpPr>
        <p:grpSpPr>
          <a:xfrm>
            <a:off x="196194" y="647595"/>
            <a:ext cx="11759781" cy="424552"/>
            <a:chOff x="147145" y="565965"/>
            <a:chExt cx="8819836" cy="42455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9B67DA3-AB8B-504B-B6A2-FBE8EA77B13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47145" y="788276"/>
              <a:ext cx="7199586" cy="0"/>
            </a:xfrm>
            <a:prstGeom prst="line">
              <a:avLst/>
            </a:prstGeom>
            <a:ln w="3492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6E151A8-5D28-564F-AEFE-E6FE36240541}"/>
                </a:ext>
              </a:extLst>
            </p:cNvPr>
            <p:cNvSpPr/>
            <p:nvPr userDrawn="1"/>
          </p:nvSpPr>
          <p:spPr>
            <a:xfrm>
              <a:off x="5959366" y="788277"/>
              <a:ext cx="1806588" cy="199696"/>
            </a:xfrm>
            <a:custGeom>
              <a:avLst/>
              <a:gdLst>
                <a:gd name="connsiteX0" fmla="*/ 0 w 1806588"/>
                <a:gd name="connsiteY0" fmla="*/ 0 h 291351"/>
                <a:gd name="connsiteX1" fmla="*/ 956441 w 1806588"/>
                <a:gd name="connsiteY1" fmla="*/ 136634 h 291351"/>
                <a:gd name="connsiteX2" fmla="*/ 1460937 w 1806588"/>
                <a:gd name="connsiteY2" fmla="*/ 126124 h 291351"/>
                <a:gd name="connsiteX3" fmla="*/ 1776248 w 1806588"/>
                <a:gd name="connsiteY3" fmla="*/ 273268 h 291351"/>
                <a:gd name="connsiteX4" fmla="*/ 1776248 w 1806588"/>
                <a:gd name="connsiteY4" fmla="*/ 283779 h 291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6588" h="291351">
                  <a:moveTo>
                    <a:pt x="0" y="0"/>
                  </a:moveTo>
                  <a:cubicBezTo>
                    <a:pt x="356476" y="57806"/>
                    <a:pt x="712952" y="115613"/>
                    <a:pt x="956441" y="136634"/>
                  </a:cubicBezTo>
                  <a:cubicBezTo>
                    <a:pt x="1199931" y="157655"/>
                    <a:pt x="1324303" y="103352"/>
                    <a:pt x="1460937" y="126124"/>
                  </a:cubicBezTo>
                  <a:cubicBezTo>
                    <a:pt x="1597572" y="148896"/>
                    <a:pt x="1723696" y="246992"/>
                    <a:pt x="1776248" y="273268"/>
                  </a:cubicBezTo>
                  <a:cubicBezTo>
                    <a:pt x="1828800" y="299544"/>
                    <a:pt x="1802524" y="291661"/>
                    <a:pt x="1776248" y="283779"/>
                  </a:cubicBezTo>
                </a:path>
              </a:pathLst>
            </a:cu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ECBAEADB-5191-DF41-96EF-4FAC9771FA35}"/>
                </a:ext>
              </a:extLst>
            </p:cNvPr>
            <p:cNvSpPr/>
            <p:nvPr userDrawn="1"/>
          </p:nvSpPr>
          <p:spPr>
            <a:xfrm>
              <a:off x="7315200" y="565965"/>
              <a:ext cx="1587062" cy="222311"/>
            </a:xfrm>
            <a:custGeom>
              <a:avLst/>
              <a:gdLst>
                <a:gd name="connsiteX0" fmla="*/ 0 w 1587062"/>
                <a:gd name="connsiteY0" fmla="*/ 222311 h 222311"/>
                <a:gd name="connsiteX1" fmla="*/ 567559 w 1587062"/>
                <a:gd name="connsiteY1" fmla="*/ 169759 h 222311"/>
                <a:gd name="connsiteX2" fmla="*/ 1082566 w 1587062"/>
                <a:gd name="connsiteY2" fmla="*/ 169759 h 222311"/>
                <a:gd name="connsiteX3" fmla="*/ 1460938 w 1587062"/>
                <a:gd name="connsiteY3" fmla="*/ 12104 h 222311"/>
                <a:gd name="connsiteX4" fmla="*/ 1587062 w 1587062"/>
                <a:gd name="connsiteY4" fmla="*/ 22614 h 22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7062" h="222311">
                  <a:moveTo>
                    <a:pt x="0" y="222311"/>
                  </a:moveTo>
                  <a:cubicBezTo>
                    <a:pt x="193565" y="200414"/>
                    <a:pt x="387131" y="178518"/>
                    <a:pt x="567559" y="169759"/>
                  </a:cubicBezTo>
                  <a:cubicBezTo>
                    <a:pt x="747987" y="161000"/>
                    <a:pt x="933670" y="196035"/>
                    <a:pt x="1082566" y="169759"/>
                  </a:cubicBezTo>
                  <a:cubicBezTo>
                    <a:pt x="1231462" y="143483"/>
                    <a:pt x="1376855" y="36628"/>
                    <a:pt x="1460938" y="12104"/>
                  </a:cubicBezTo>
                  <a:cubicBezTo>
                    <a:pt x="1545021" y="-12420"/>
                    <a:pt x="1566041" y="5097"/>
                    <a:pt x="1587062" y="22614"/>
                  </a:cubicBezTo>
                </a:path>
              </a:pathLst>
            </a:custGeom>
            <a:noFill/>
            <a:ln w="349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AF29743C-8C3F-2F44-93DE-D664FCBCE443}"/>
                </a:ext>
              </a:extLst>
            </p:cNvPr>
            <p:cNvSpPr/>
            <p:nvPr userDrawn="1"/>
          </p:nvSpPr>
          <p:spPr>
            <a:xfrm>
              <a:off x="7495533" y="848682"/>
              <a:ext cx="1471448" cy="141835"/>
            </a:xfrm>
            <a:custGeom>
              <a:avLst/>
              <a:gdLst>
                <a:gd name="connsiteX0" fmla="*/ 0 w 1471448"/>
                <a:gd name="connsiteY0" fmla="*/ 52551 h 158551"/>
                <a:gd name="connsiteX1" fmla="*/ 872358 w 1471448"/>
                <a:gd name="connsiteY1" fmla="*/ 157655 h 158551"/>
                <a:gd name="connsiteX2" fmla="*/ 1460938 w 1471448"/>
                <a:gd name="connsiteY2" fmla="*/ 0 h 158551"/>
                <a:gd name="connsiteX3" fmla="*/ 1460938 w 1471448"/>
                <a:gd name="connsiteY3" fmla="*/ 0 h 158551"/>
                <a:gd name="connsiteX4" fmla="*/ 1471448 w 1471448"/>
                <a:gd name="connsiteY4" fmla="*/ 0 h 158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1448" h="158551">
                  <a:moveTo>
                    <a:pt x="0" y="52551"/>
                  </a:moveTo>
                  <a:cubicBezTo>
                    <a:pt x="314434" y="109482"/>
                    <a:pt x="628868" y="166413"/>
                    <a:pt x="872358" y="157655"/>
                  </a:cubicBezTo>
                  <a:cubicBezTo>
                    <a:pt x="1115848" y="148897"/>
                    <a:pt x="1460938" y="0"/>
                    <a:pt x="1460938" y="0"/>
                  </a:cubicBezTo>
                  <a:lnTo>
                    <a:pt x="1460938" y="0"/>
                  </a:lnTo>
                  <a:lnTo>
                    <a:pt x="1471448" y="0"/>
                  </a:lnTo>
                </a:path>
              </a:pathLst>
            </a:custGeom>
            <a:noFill/>
            <a:ln w="3492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ADA1704C-42DA-F949-A7BE-980F36B7121E}"/>
                </a:ext>
              </a:extLst>
            </p:cNvPr>
            <p:cNvSpPr/>
            <p:nvPr userDrawn="1"/>
          </p:nvSpPr>
          <p:spPr>
            <a:xfrm>
              <a:off x="7546428" y="756745"/>
              <a:ext cx="1011992" cy="106176"/>
            </a:xfrm>
            <a:custGeom>
              <a:avLst/>
              <a:gdLst>
                <a:gd name="connsiteX0" fmla="*/ 0 w 1011992"/>
                <a:gd name="connsiteY0" fmla="*/ 0 h 106176"/>
                <a:gd name="connsiteX1" fmla="*/ 430924 w 1011992"/>
                <a:gd name="connsiteY1" fmla="*/ 105103 h 106176"/>
                <a:gd name="connsiteX2" fmla="*/ 924910 w 1011992"/>
                <a:gd name="connsiteY2" fmla="*/ 52552 h 106176"/>
                <a:gd name="connsiteX3" fmla="*/ 1008993 w 1011992"/>
                <a:gd name="connsiteY3" fmla="*/ 21021 h 106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1992" h="106176">
                  <a:moveTo>
                    <a:pt x="0" y="0"/>
                  </a:moveTo>
                  <a:cubicBezTo>
                    <a:pt x="138386" y="48172"/>
                    <a:pt x="276773" y="96344"/>
                    <a:pt x="430924" y="105103"/>
                  </a:cubicBezTo>
                  <a:cubicBezTo>
                    <a:pt x="585075" y="113862"/>
                    <a:pt x="828565" y="66566"/>
                    <a:pt x="924910" y="52552"/>
                  </a:cubicBezTo>
                  <a:cubicBezTo>
                    <a:pt x="1021255" y="38538"/>
                    <a:pt x="1015124" y="29779"/>
                    <a:pt x="1008993" y="21021"/>
                  </a:cubicBezTo>
                </a:path>
              </a:pathLst>
            </a:custGeom>
            <a:noFill/>
            <a:ln w="317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CA9E7E7-970C-114C-9BF5-3AB8D7663A2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5639" y="3067617"/>
            <a:ext cx="8135851" cy="1224716"/>
          </a:xfrm>
        </p:spPr>
        <p:txBody>
          <a:bodyPr/>
          <a:lstStyle>
            <a:lvl1pPr>
              <a:buClr>
                <a:srgbClr val="094BA7"/>
              </a:buClr>
              <a:defRPr b="1" i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chemeClr val="bg2">
                  <a:lumMod val="50000"/>
                </a:schemeClr>
              </a:buClr>
              <a:defRPr b="1" i="0">
                <a:solidFill>
                  <a:srgbClr val="094BA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FontTx/>
              <a:buNone/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FontTx/>
              <a:buNone/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FontTx/>
              <a:buNone/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D88E7C9-CEC3-4E4F-BA3D-0AEA6B73136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5639" y="4867326"/>
            <a:ext cx="8135851" cy="1224716"/>
          </a:xfrm>
        </p:spPr>
        <p:txBody>
          <a:bodyPr/>
          <a:lstStyle>
            <a:lvl1pPr>
              <a:buClr>
                <a:srgbClr val="094BA7"/>
              </a:buClr>
              <a:defRPr b="1" i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chemeClr val="bg2">
                  <a:lumMod val="50000"/>
                </a:schemeClr>
              </a:buClr>
              <a:defRPr b="1" i="0">
                <a:solidFill>
                  <a:srgbClr val="094BA7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FontTx/>
              <a:buNone/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FontTx/>
              <a:buNone/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FontTx/>
              <a:buNone/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83771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6E0F0-9F3A-1A46-AD5F-A8CA1C06B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5163"/>
            <a:ext cx="9144000" cy="2387600"/>
          </a:xfrm>
        </p:spPr>
        <p:txBody>
          <a:bodyPr anchor="ctr"/>
          <a:lstStyle>
            <a:lvl1pPr algn="ctr">
              <a:defRPr sz="6000" b="1" i="1">
                <a:latin typeface="Chalkduster" panose="03050602040202020205" pitchFamily="66" charset="77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F1EB0-3034-C040-9B78-73C960A70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 i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9445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A7F7-059A-A44D-8BED-C1275A40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1152" y="403412"/>
            <a:ext cx="8852647" cy="128727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29A8-1BA9-5142-B381-EE53E5477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3A5ED-182A-D44B-9F59-CE422D1B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78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97336-06AF-8940-A61C-E0306712D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46182-82ED-E040-827E-B3CA081D3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8E3F-0C4C-8448-9634-D4517259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96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0C1EC-E582-FF4D-9056-60F4D4D2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E483F-E4F8-4644-8337-75E07B67F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DFAEB-1F09-6444-9A3C-2DB0DC6CC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C1E95-59A5-B94A-B630-B8EE94C1B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884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FC944-7D97-9F40-8EE8-7A965389C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17A55-9E35-D64D-964B-925F45970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9199E-4F3B-7742-BA2C-9E0B85E2A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8D40CF-2DEA-FC4C-AB7C-F57506879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1179AA-E8C0-3149-A955-C27F33771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2E5571-14F1-5B46-841F-891820EB3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47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28FEE-3146-1D49-8515-40C5FD46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92411D-D1B2-5A42-A18E-D5CD6C31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9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A7F7-059A-A44D-8BED-C1275A40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592" y="136525"/>
            <a:ext cx="8852647" cy="1287276"/>
          </a:xfrm>
        </p:spPr>
        <p:txBody>
          <a:bodyPr/>
          <a:lstStyle>
            <a:lvl1pPr algn="ctr"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29A8-1BA9-5142-B381-EE53E5477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5975"/>
          </a:xfrm>
        </p:spPr>
        <p:txBody>
          <a:bodyPr/>
          <a:lstStyle>
            <a:lvl1pPr>
              <a:buClr>
                <a:srgbClr val="00B050"/>
              </a:buClr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rgbClr val="0070C0"/>
              </a:buClr>
              <a:defRPr b="1" i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FontTx/>
              <a:buNone/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8281B7-1339-9048-8C16-24045D15CA98}"/>
              </a:ext>
            </a:extLst>
          </p:cNvPr>
          <p:cNvSpPr/>
          <p:nvPr userDrawn="1"/>
        </p:nvSpPr>
        <p:spPr>
          <a:xfrm>
            <a:off x="8961120" y="5425440"/>
            <a:ext cx="3149600" cy="12960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18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382B7-887F-FA42-BE85-45C56AD8D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75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0291-75E0-F040-8A84-DC0CFFA2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8140E-24E5-4A4C-8B19-5D684FAF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F8074-8E6C-BE41-92D0-DF107D64E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250FF-94AD-1A46-8FF7-FE0F41DE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744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EE265-4E37-9942-A7B4-07E56B4FB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3DF7C5-3A8C-6E43-B2F9-DD7A77CE7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73A72-848D-5344-A1B2-DCF4A7DC9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1BEEB-DAAE-074E-9B12-6176E6CFF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18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62CE-554F-C84C-A6CA-D90C1E64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0B71BC-4B1B-F64E-A4CA-40517FE39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79F64-6B81-584A-84BC-7799C553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315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58447D-239B-9248-BEFC-89167DE0B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DFC6B-685A-D841-9D6D-5D80CC2E2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54F62-D90A-AB49-9492-44292A5D1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8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A7F7-059A-A44D-8BED-C1275A40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592" y="136525"/>
            <a:ext cx="8852647" cy="1287276"/>
          </a:xfrm>
        </p:spPr>
        <p:txBody>
          <a:bodyPr/>
          <a:lstStyle>
            <a:lvl1pPr algn="ctr"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29A8-1BA9-5142-B381-EE53E5477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B050"/>
              </a:buClr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Clr>
                <a:srgbClr val="0070C0"/>
              </a:buClr>
              <a:defRPr b="1" i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>
              <a:buFontTx/>
              <a:buNone/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1" i="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62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97336-06AF-8940-A61C-E0306712D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46182-82ED-E040-827E-B3CA081D3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8E3F-0C4C-8448-9634-D45172598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0C1EC-E582-FF4D-9056-60F4D4D2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E483F-E4F8-4644-8337-75E07B67F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DFAEB-1F09-6444-9A3C-2DB0DC6CC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C1E95-59A5-B94A-B630-B8EE94C1B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9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FC944-7D97-9F40-8EE8-7A965389C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17A55-9E35-D64D-964B-925F45970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9199E-4F3B-7742-BA2C-9E0B85E2A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8D40CF-2DEA-FC4C-AB7C-F57506879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1179AA-E8C0-3149-A955-C27F33771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2E5571-14F1-5B46-841F-891820EB3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28FEE-3146-1D49-8515-40C5FD46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92411D-D1B2-5A42-A18E-D5CD6C31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4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382B7-887F-FA42-BE85-45C56AD8D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6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10291-75E0-F040-8A84-DC0CFFA2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8140E-24E5-4A4C-8B19-5D684FAF3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F8074-8E6C-BE41-92D0-DF107D64E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250FF-94AD-1A46-8FF7-FE0F41DE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6F0CA-E04F-8A40-BAA8-900EC1E0F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3D5DF-C989-764E-8F41-AED17BA3C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69F98-162E-6946-879A-360D7B359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FVLD Executive Leadership Summit IV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2189F-D9F2-2543-996B-ECD850C6F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knife&#10;&#10;Description automatically generated">
            <a:extLst>
              <a:ext uri="{FF2B5EF4-FFF2-40B4-BE49-F238E27FC236}">
                <a16:creationId xmlns:a16="http://schemas.microsoft.com/office/drawing/2014/main" id="{0D8B982B-151A-384D-9B6B-392F64AF14B3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934450" y="5372100"/>
            <a:ext cx="3257550" cy="1485900"/>
          </a:xfrm>
          <a:prstGeom prst="rect">
            <a:avLst/>
          </a:prstGeom>
        </p:spPr>
      </p:pic>
      <p:pic>
        <p:nvPicPr>
          <p:cNvPr id="9" name="Picture 8" descr="A picture containing knife&#10;&#10;Description automatically generated">
            <a:extLst>
              <a:ext uri="{FF2B5EF4-FFF2-40B4-BE49-F238E27FC236}">
                <a16:creationId xmlns:a16="http://schemas.microsoft.com/office/drawing/2014/main" id="{7D767E8F-35CC-7D42-A38D-CBC671596F46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alphaModFix amt="29000"/>
          </a:blip>
          <a:stretch>
            <a:fillRect/>
          </a:stretch>
        </p:blipFill>
        <p:spPr>
          <a:xfrm>
            <a:off x="-1620120" y="136525"/>
            <a:ext cx="46975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2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6F0CA-E04F-8A40-BAA8-900EC1E0F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3D5DF-C989-764E-8F41-AED17BA3C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69F98-162E-6946-879A-360D7B359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FVLD Executive Leadership Summit IV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2189F-D9F2-2543-996B-ECD850C6FA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3CA9-40FA-A346-9E14-5415BF1BD19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knife&#10;&#10;Description automatically generated">
            <a:extLst>
              <a:ext uri="{FF2B5EF4-FFF2-40B4-BE49-F238E27FC236}">
                <a16:creationId xmlns:a16="http://schemas.microsoft.com/office/drawing/2014/main" id="{0D8B982B-151A-384D-9B6B-392F64AF14B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934450" y="5372100"/>
            <a:ext cx="3257550" cy="1485900"/>
          </a:xfrm>
          <a:prstGeom prst="rect">
            <a:avLst/>
          </a:prstGeom>
        </p:spPr>
      </p:pic>
      <p:pic>
        <p:nvPicPr>
          <p:cNvPr id="9" name="Picture 8" descr="A picture containing knife&#10;&#10;Description automatically generated">
            <a:extLst>
              <a:ext uri="{FF2B5EF4-FFF2-40B4-BE49-F238E27FC236}">
                <a16:creationId xmlns:a16="http://schemas.microsoft.com/office/drawing/2014/main" id="{7D767E8F-35CC-7D42-A38D-CBC671596F4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29000"/>
          </a:blip>
          <a:stretch>
            <a:fillRect/>
          </a:stretch>
        </p:blipFill>
        <p:spPr>
          <a:xfrm>
            <a:off x="-1620120" y="136525"/>
            <a:ext cx="46975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706D3-CF5C-6D4D-BBFA-4764D526C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608" y="540072"/>
            <a:ext cx="11246844" cy="2412015"/>
          </a:xfrm>
        </p:spPr>
        <p:txBody>
          <a:bodyPr/>
          <a:lstStyle/>
          <a:p>
            <a:r>
              <a:rPr lang="en-US" dirty="0"/>
              <a:t>“GREAT EXPECTATIONS”</a:t>
            </a:r>
            <a:br>
              <a:rPr lang="en-US" dirty="0"/>
            </a:br>
            <a:r>
              <a:rPr lang="en-US" sz="4400" dirty="0">
                <a:solidFill>
                  <a:srgbClr val="C00000"/>
                </a:solidFill>
              </a:rPr>
              <a:t>The AVLS Strategic Plan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FB6DB9E-847B-2FDA-CA82-FB3395644C60}"/>
              </a:ext>
            </a:extLst>
          </p:cNvPr>
          <p:cNvGrpSpPr/>
          <p:nvPr/>
        </p:nvGrpSpPr>
        <p:grpSpPr>
          <a:xfrm>
            <a:off x="3638227" y="3130723"/>
            <a:ext cx="4691606" cy="2585323"/>
            <a:chOff x="3954682" y="2136338"/>
            <a:chExt cx="4691606" cy="258532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EE32F41-E34B-4BD7-09C7-40CA9DBC093B}"/>
                </a:ext>
              </a:extLst>
            </p:cNvPr>
            <p:cNvSpPr txBox="1"/>
            <p:nvPr/>
          </p:nvSpPr>
          <p:spPr>
            <a:xfrm>
              <a:off x="5451675" y="2136338"/>
              <a:ext cx="3194613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Advocacy</a:t>
              </a:r>
            </a:p>
            <a:p>
              <a:r>
                <a:rPr lang="en-US" sz="5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5400" b="1" i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esearch</a:t>
              </a:r>
            </a:p>
            <a:p>
              <a:r>
                <a:rPr lang="en-US" sz="5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sz="5400" b="1" i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ducation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1F5DC93-9439-30A5-B7A2-CBC8FB315783}"/>
                </a:ext>
              </a:extLst>
            </p:cNvPr>
            <p:cNvSpPr txBox="1"/>
            <p:nvPr/>
          </p:nvSpPr>
          <p:spPr>
            <a:xfrm>
              <a:off x="3954682" y="2932609"/>
              <a:ext cx="128864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i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WE</a:t>
              </a:r>
              <a:endParaRPr lang="en-US" sz="54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040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03 -0.02106 L -0.25195 -0.2680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99" y="-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01E96E0-78D2-589F-84E5-392BD4FBFF52}"/>
              </a:ext>
            </a:extLst>
          </p:cNvPr>
          <p:cNvSpPr txBox="1"/>
          <p:nvPr/>
        </p:nvSpPr>
        <p:spPr>
          <a:xfrm>
            <a:off x="5451675" y="2136338"/>
            <a:ext cx="31946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</a:p>
          <a:p>
            <a:r>
              <a:rPr lang="en-US" sz="54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</a:p>
          <a:p>
            <a:r>
              <a:rPr lang="en-US" sz="54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6568B2-DF0B-4C11-F6AB-874A74D07F46}"/>
              </a:ext>
            </a:extLst>
          </p:cNvPr>
          <p:cNvSpPr txBox="1"/>
          <p:nvPr/>
        </p:nvSpPr>
        <p:spPr>
          <a:xfrm>
            <a:off x="5451675" y="2136338"/>
            <a:ext cx="3194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8851FF-6194-29F8-F65D-4D783B300D8B}"/>
              </a:ext>
            </a:extLst>
          </p:cNvPr>
          <p:cNvSpPr txBox="1"/>
          <p:nvPr/>
        </p:nvSpPr>
        <p:spPr>
          <a:xfrm>
            <a:off x="3954682" y="2932609"/>
            <a:ext cx="1288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endParaRPr lang="en-US" sz="5400" b="1" i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9175FB-0E17-AA99-33D6-89C4C7FAE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95" y="3084939"/>
            <a:ext cx="10864403" cy="2463040"/>
          </a:xfrm>
        </p:spPr>
        <p:txBody>
          <a:bodyPr/>
          <a:lstStyle/>
          <a:p>
            <a:pPr lvl="1"/>
            <a:r>
              <a:rPr lang="en-US" dirty="0"/>
              <a:t>To expand the capability of the AVLS to advocate on behalf of patients and medical providers and increase access to quality care.</a:t>
            </a:r>
          </a:p>
          <a:p>
            <a:pPr marL="125730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To advocate for VLM on a national level through the AMA, CMS and other payers</a:t>
            </a:r>
          </a:p>
          <a:p>
            <a:pPr marL="125730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To provide individual members with advocacy support in working with payor, policy and coverage matters</a:t>
            </a:r>
          </a:p>
          <a:p>
            <a:pPr marL="125730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To develop guidelines and best practice documents in venous &amp; lymphatic medicine</a:t>
            </a:r>
          </a:p>
          <a:p>
            <a:pPr marL="125730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To further enhance current advocacy efforts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CC07E10-18CB-6F66-CCA9-3BC854DAE85D}"/>
              </a:ext>
            </a:extLst>
          </p:cNvPr>
          <p:cNvSpPr txBox="1">
            <a:spLocks/>
          </p:cNvSpPr>
          <p:nvPr/>
        </p:nvSpPr>
        <p:spPr>
          <a:xfrm>
            <a:off x="489396" y="4727577"/>
            <a:ext cx="10864403" cy="1097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B050"/>
              </a:buClr>
              <a:buFont typeface="Arial" panose="020B0604020202020204" pitchFamily="34" charset="0"/>
              <a:buChar char="•"/>
              <a:defRPr sz="2800" b="1" i="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2400" b="1" i="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b="1" i="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Investment: 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Employment of a part-time Medical Director to support professional staff and volunteers across all advocacy efforts of the Society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8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0.04885 L -0.08007 -0.27245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5" y="-1606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7315 L 2.5E-6 -0.2092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12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.07315 L -1.875E-6 -0.20926 " pathEditMode="relative" rAng="0" ptsTypes="AA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12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0.07314 L 4.79167E-6 -0.2092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12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0.07315 L 3.95833E-6 -0.20926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12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07315 L 8.33333E-7 -0.20925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12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 build="p"/>
      <p:bldP spid="7" grpId="1" build="allAtOnce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643773-E540-2AAB-A2E4-B364562F56B8}"/>
              </a:ext>
            </a:extLst>
          </p:cNvPr>
          <p:cNvSpPr txBox="1"/>
          <p:nvPr/>
        </p:nvSpPr>
        <p:spPr>
          <a:xfrm>
            <a:off x="5451675" y="2136338"/>
            <a:ext cx="31946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</a:p>
          <a:p>
            <a:r>
              <a:rPr lang="en-US" sz="5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</a:p>
          <a:p>
            <a:r>
              <a:rPr lang="en-US" sz="5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FEED4E-5285-C95E-6539-907F0326093F}"/>
              </a:ext>
            </a:extLst>
          </p:cNvPr>
          <p:cNvSpPr txBox="1"/>
          <p:nvPr/>
        </p:nvSpPr>
        <p:spPr>
          <a:xfrm>
            <a:off x="5451674" y="2967334"/>
            <a:ext cx="3194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A590E2-B827-9387-E4C9-50367EF99B3C}"/>
              </a:ext>
            </a:extLst>
          </p:cNvPr>
          <p:cNvSpPr txBox="1"/>
          <p:nvPr/>
        </p:nvSpPr>
        <p:spPr>
          <a:xfrm>
            <a:off x="3954682" y="2932609"/>
            <a:ext cx="1288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endParaRPr lang="en-US" sz="5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DA75223-E2D4-3911-5C83-9819AB066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1148"/>
            <a:ext cx="12070080" cy="4490768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To further develop and to expand our investments in research to improve patient outcomes and to support our efforts to advocate and educate across the field of venous &amp; lymphatic medicine through evidence-based guideline development, best practice standards, etc.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To support the development of new data providers to the PRO Venous Registry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To develop VLM practice standards for data collection and support their implementation at the practice level and with major providers of EHR platforms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To increase adoption and reporting of patient reported outcomes by all practitioners in the field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To increase collection of compression and lymphedema treatment and outcome data in the PRO Registry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To increase AVLS research publications 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To foster collaborative research projects with partnering organizations (AVF, SIR, SVS, OEIS,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C717ECD-AE83-45C0-C31C-1F0C84A8083F}"/>
              </a:ext>
            </a:extLst>
          </p:cNvPr>
          <p:cNvSpPr txBox="1">
            <a:spLocks/>
          </p:cNvSpPr>
          <p:nvPr/>
        </p:nvSpPr>
        <p:spPr>
          <a:xfrm>
            <a:off x="-97242" y="4971781"/>
            <a:ext cx="11549576" cy="1846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B050"/>
              </a:buClr>
              <a:buFont typeface="Arial" panose="020B0604020202020204" pitchFamily="34" charset="0"/>
              <a:buChar char="•"/>
              <a:defRPr sz="2800" b="1" i="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2400" b="1" i="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b="1" i="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Investment: 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Employment of a part-time Medical Director to support professional staff and volunteers 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Funding for EHR development and related systems to facilitate standardization of patient data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Funding for data / systematic review to support guideline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4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-0.05403 -0.43426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-2171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2314 L -8.33333E-7 -0.13379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32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0.02315 L -1.875E-6 -0.1338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32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0.02315 L 2.08333E-6 -0.1338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3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2314 L 1.66667E-6 -0.13379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32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0.02315 L 1.04167E-6 -0.1338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3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315 L 3.33333E-6 -0.1338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32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0.02315 L -6.25E-7 -0.13379 " pathEditMode="relative" rAng="0" ptsTypes="AA">
                                      <p:cBhvr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32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11" grpId="0" build="p"/>
      <p:bldP spid="11" grpId="1" build="allAtOnce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32F551-5580-28E9-9866-A781CDAEEEC4}"/>
              </a:ext>
            </a:extLst>
          </p:cNvPr>
          <p:cNvSpPr txBox="1"/>
          <p:nvPr/>
        </p:nvSpPr>
        <p:spPr>
          <a:xfrm>
            <a:off x="5451675" y="2136338"/>
            <a:ext cx="319461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Advocacy</a:t>
            </a:r>
          </a:p>
          <a:p>
            <a:r>
              <a:rPr lang="en-US" sz="54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</a:p>
          <a:p>
            <a:r>
              <a:rPr lang="en-US" sz="54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362AB7-AFEE-EA19-935E-35A6023E6AC4}"/>
              </a:ext>
            </a:extLst>
          </p:cNvPr>
          <p:cNvSpPr txBox="1"/>
          <p:nvPr/>
        </p:nvSpPr>
        <p:spPr>
          <a:xfrm>
            <a:off x="5451675" y="3798331"/>
            <a:ext cx="3194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CF72E5-9C4C-4795-AC49-8BC1C9E80FBE}"/>
              </a:ext>
            </a:extLst>
          </p:cNvPr>
          <p:cNvSpPr txBox="1"/>
          <p:nvPr/>
        </p:nvSpPr>
        <p:spPr>
          <a:xfrm>
            <a:off x="3954682" y="2932609"/>
            <a:ext cx="1288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endParaRPr lang="en-US" sz="5400" b="1" i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F27353-C6EE-90F7-E120-0C2E8F1FA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08217"/>
            <a:ext cx="12060820" cy="361385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To sustain our leadership in venous &amp; lymphatic education across all aspects of continuing medical education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Assume ownership of the existing VLM Fellowship programs with a commitment to develop 8-10 new programs by 2028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Continue to develop and expand a core curriculum in Deep and Pelvic Venous disease, Lymphedema, Wound Care, </a:t>
            </a:r>
            <a:r>
              <a:rPr lang="en-US" dirty="0" err="1"/>
              <a:t>etc</a:t>
            </a:r>
            <a:endParaRPr lang="en-US" dirty="0"/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Develop educational content in venous &amp; lymphatic medicine targeting medical schools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Expand remote continuing medical education offerings utilizing our immersive educational platform (virtual reality)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Continue to expand our digital and regional in-person continuing medical educational offerings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9BAA78-8CE1-F0DA-57FB-BA0276345575}"/>
              </a:ext>
            </a:extLst>
          </p:cNvPr>
          <p:cNvSpPr txBox="1">
            <a:spLocks/>
          </p:cNvSpPr>
          <p:nvPr/>
        </p:nvSpPr>
        <p:spPr>
          <a:xfrm>
            <a:off x="-1" y="4650472"/>
            <a:ext cx="12060819" cy="1484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B050"/>
              </a:buClr>
              <a:buFont typeface="Arial" panose="020B0604020202020204" pitchFamily="34" charset="0"/>
              <a:buChar char="•"/>
              <a:defRPr sz="2800" b="1" i="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2400" b="1" i="0" kern="120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b="1" i="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Investment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Employment of a fulltime Fellowship Director to oversee existing VLM programs and actively develop new programs across the country</a:t>
            </a:r>
          </a:p>
          <a:p>
            <a:pPr marL="1257300" lvl="2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en-US" dirty="0"/>
              <a:t>Develop sufficient grants to support the development of new VLM Fellowship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4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7 -0.12106 L -0.05912 -0.55532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-2171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6875 " pathEditMode="relative" ptsTypes="AA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6875 " pathEditMode="relative" ptsTypes="AA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6875 " pathEditMode="relative" ptsTypes="AA">
                                      <p:cBhvr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6875 " pathEditMode="relative" ptsTypes="AA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6875 " pathEditMode="relative" ptsTypes="AA">
                                      <p:cBhvr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6875 " pathEditMode="relative" ptsTypes="AA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 build="p"/>
      <p:bldP spid="7" grpId="1" build="allAtOnce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S Template.potx" id="{6D6BFEE4-E010-5F4A-A9EB-84176D9B5A27}" vid="{7DC00911-9498-F34F-B7D0-87151DB35BE6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LS Template.potx" id="{6D6BFEE4-E010-5F4A-A9EB-84176D9B5A27}" vid="{7DC00911-9498-F34F-B7D0-87151DB35BE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417</Words>
  <Application>Microsoft Macintosh PowerPoint</Application>
  <PresentationFormat>Widescreen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Chalkduster</vt:lpstr>
      <vt:lpstr>Times New Roman</vt:lpstr>
      <vt:lpstr>Office Theme</vt:lpstr>
      <vt:lpstr>1_Office Theme</vt:lpstr>
      <vt:lpstr>“GREAT EXPECTATIONS” The AVLS Strategic Plan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 Meissner</dc:creator>
  <cp:lastModifiedBy>Amanda Godwin</cp:lastModifiedBy>
  <cp:revision>18</cp:revision>
  <dcterms:created xsi:type="dcterms:W3CDTF">2022-07-19T13:41:46Z</dcterms:created>
  <dcterms:modified xsi:type="dcterms:W3CDTF">2022-07-28T18:49:52Z</dcterms:modified>
</cp:coreProperties>
</file>