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7"/>
  </p:notesMasterIdLst>
  <p:sldIdLst>
    <p:sldId id="1107" r:id="rId2"/>
    <p:sldId id="1139" r:id="rId3"/>
    <p:sldId id="1144" r:id="rId4"/>
    <p:sldId id="1141" r:id="rId5"/>
    <p:sldId id="1143" r:id="rId6"/>
    <p:sldId id="1140" r:id="rId7"/>
    <p:sldId id="1130" r:id="rId8"/>
    <p:sldId id="1146" r:id="rId9"/>
    <p:sldId id="1148" r:id="rId10"/>
    <p:sldId id="1149" r:id="rId11"/>
    <p:sldId id="1151" r:id="rId12"/>
    <p:sldId id="1152" r:id="rId13"/>
    <p:sldId id="1153" r:id="rId14"/>
    <p:sldId id="1154" r:id="rId15"/>
    <p:sldId id="1155" r:id="rId16"/>
    <p:sldId id="1157" r:id="rId17"/>
    <p:sldId id="1109" r:id="rId18"/>
    <p:sldId id="1110" r:id="rId19"/>
    <p:sldId id="1158" r:id="rId20"/>
    <p:sldId id="1159" r:id="rId21"/>
    <p:sldId id="1164" r:id="rId22"/>
    <p:sldId id="1163" r:id="rId23"/>
    <p:sldId id="1161" r:id="rId24"/>
    <p:sldId id="1160" r:id="rId25"/>
    <p:sldId id="11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MIDTsUbXQkNb8YKZ5GVfww==" hashData="lmjeAxX21lA5gKiw+sXpj/Hdh1q2QxoIihFaC9pJpApftUpn7IY8z+6nIWFmu1p74qhMoSHOQJ9VFS1c/rIP6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p:restoredTop sz="95865"/>
  </p:normalViewPr>
  <p:slideViewPr>
    <p:cSldViewPr snapToGrid="0" snapToObjects="1">
      <p:cViewPr varScale="1">
        <p:scale>
          <a:sx n="148" d="100"/>
          <a:sy n="148" d="100"/>
        </p:scale>
        <p:origin x="224" y="720"/>
      </p:cViewPr>
      <p:guideLst/>
    </p:cSldViewPr>
  </p:slideViewPr>
  <p:notesTextViewPr>
    <p:cViewPr>
      <p:scale>
        <a:sx n="1" d="1"/>
        <a:sy n="1" d="1"/>
      </p:scale>
      <p:origin x="0" y="0"/>
    </p:cViewPr>
  </p:notesTextViewPr>
  <p:sorterViewPr>
    <p:cViewPr>
      <p:scale>
        <a:sx n="169" d="100"/>
        <a:sy n="169" d="100"/>
      </p:scale>
      <p:origin x="0" y="-18090"/>
    </p:cViewPr>
  </p:sorterViewPr>
  <p:notesViewPr>
    <p:cSldViewPr snapToGrid="0" snapToObjects="1">
      <p:cViewPr varScale="1">
        <p:scale>
          <a:sx n="157" d="100"/>
          <a:sy n="157" d="100"/>
        </p:scale>
        <p:origin x="499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04997C-F7F5-B34C-AF6C-229070878F3E}" type="datetimeFigureOut">
              <a:rPr lang="en-US" smtClean="0"/>
              <a:t>7/28/22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DB04E-561D-6D4C-952B-441181D59C65}" type="slidenum">
              <a:rPr lang="en-US" smtClean="0"/>
              <a:t>‹#›</a:t>
            </a:fld>
            <a:endParaRPr lang="en-US"/>
          </a:p>
        </p:txBody>
      </p:sp>
    </p:spTree>
    <p:extLst>
      <p:ext uri="{BB962C8B-B14F-4D97-AF65-F5344CB8AC3E}">
        <p14:creationId xmlns:p14="http://schemas.microsoft.com/office/powerpoint/2010/main" val="1296366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DB04E-561D-6D4C-952B-441181D59C65}" type="slidenum">
              <a:rPr lang="en-US" smtClean="0"/>
              <a:t>1</a:t>
            </a:fld>
            <a:endParaRPr lang="en-US"/>
          </a:p>
        </p:txBody>
      </p:sp>
    </p:spTree>
    <p:extLst>
      <p:ext uri="{BB962C8B-B14F-4D97-AF65-F5344CB8AC3E}">
        <p14:creationId xmlns:p14="http://schemas.microsoft.com/office/powerpoint/2010/main" val="3892194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DB04E-561D-6D4C-952B-441181D59C65}" type="slidenum">
              <a:rPr lang="en-US" smtClean="0"/>
              <a:t>2</a:t>
            </a:fld>
            <a:endParaRPr lang="en-US"/>
          </a:p>
        </p:txBody>
      </p:sp>
    </p:spTree>
    <p:extLst>
      <p:ext uri="{BB962C8B-B14F-4D97-AF65-F5344CB8AC3E}">
        <p14:creationId xmlns:p14="http://schemas.microsoft.com/office/powerpoint/2010/main" val="2046899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DB04E-561D-6D4C-952B-441181D59C65}" type="slidenum">
              <a:rPr lang="en-US" smtClean="0"/>
              <a:t>3</a:t>
            </a:fld>
            <a:endParaRPr lang="en-US"/>
          </a:p>
        </p:txBody>
      </p:sp>
    </p:spTree>
    <p:extLst>
      <p:ext uri="{BB962C8B-B14F-4D97-AF65-F5344CB8AC3E}">
        <p14:creationId xmlns:p14="http://schemas.microsoft.com/office/powerpoint/2010/main" val="402905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DB04E-561D-6D4C-952B-441181D59C65}" type="slidenum">
              <a:rPr lang="en-US" smtClean="0"/>
              <a:t>4</a:t>
            </a:fld>
            <a:endParaRPr lang="en-US"/>
          </a:p>
        </p:txBody>
      </p:sp>
    </p:spTree>
    <p:extLst>
      <p:ext uri="{BB962C8B-B14F-4D97-AF65-F5344CB8AC3E}">
        <p14:creationId xmlns:p14="http://schemas.microsoft.com/office/powerpoint/2010/main" val="3672816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DB04E-561D-6D4C-952B-441181D59C65}" type="slidenum">
              <a:rPr lang="en-US" smtClean="0"/>
              <a:t>5</a:t>
            </a:fld>
            <a:endParaRPr lang="en-US"/>
          </a:p>
        </p:txBody>
      </p:sp>
    </p:spTree>
    <p:extLst>
      <p:ext uri="{BB962C8B-B14F-4D97-AF65-F5344CB8AC3E}">
        <p14:creationId xmlns:p14="http://schemas.microsoft.com/office/powerpoint/2010/main" val="4041237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BDB04E-561D-6D4C-952B-441181D59C65}" type="slidenum">
              <a:rPr lang="en-US" smtClean="0"/>
              <a:t>6</a:t>
            </a:fld>
            <a:endParaRPr lang="en-US"/>
          </a:p>
        </p:txBody>
      </p:sp>
    </p:spTree>
    <p:extLst>
      <p:ext uri="{BB962C8B-B14F-4D97-AF65-F5344CB8AC3E}">
        <p14:creationId xmlns:p14="http://schemas.microsoft.com/office/powerpoint/2010/main" val="3055499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A61039-9E98-C54D-A386-197FEEEB04D3}" type="slidenum">
              <a:rPr lang="en-US" smtClean="0"/>
              <a:t>7</a:t>
            </a:fld>
            <a:endParaRPr lang="en-US"/>
          </a:p>
        </p:txBody>
      </p:sp>
    </p:spTree>
    <p:extLst>
      <p:ext uri="{BB962C8B-B14F-4D97-AF65-F5344CB8AC3E}">
        <p14:creationId xmlns:p14="http://schemas.microsoft.com/office/powerpoint/2010/main" val="100910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all should be aware through our membership </a:t>
            </a:r>
            <a:r>
              <a:rPr lang="en-US" err="1"/>
              <a:t>communications,the</a:t>
            </a:r>
            <a:r>
              <a:rPr lang="en-US"/>
              <a:t> proposed  changes to the 2022 Medicare Physician Fee Schedule  is going to have a profound impact on our members.  In addition to a scheduled 3.75% decrease in the conversion </a:t>
            </a:r>
            <a:r>
              <a:rPr lang="en-US" err="1"/>
              <a:t>fctor</a:t>
            </a:r>
            <a:r>
              <a:rPr lang="en-US"/>
              <a:t>, under budget neutrality updating the clinical labor component of the physician fee schedule will cause a corresponding decrease in the practice expense component of the fee schedule.</a:t>
            </a:r>
          </a:p>
          <a:p>
            <a:endParaRPr lang="en-US"/>
          </a:p>
          <a:p>
            <a:r>
              <a:rPr lang="en-US"/>
              <a:t>implementation of the proposed rule would result in a 20% weighted average reimbursement decreases in nine of the most commonly used venous code, and overall, it is estimated that venous and lymphatic specialists would suffer a 12% decrease in payment across all services between 2021 and 2022.  Such dramatic cuts would obviously affect most of our members in office-based practice and threaten the viability of their practices as well as patient access to timely care. </a:t>
            </a:r>
          </a:p>
          <a:p>
            <a:endParaRPr lang="en-US"/>
          </a:p>
          <a:p>
            <a:br>
              <a:rPr lang="en-US"/>
            </a:br>
            <a:r>
              <a:rPr lang="en-US"/>
              <a:t>Implementation of the proposed rule would be a critical threat to our member’s practices, their patients and to the AVLS.</a:t>
            </a:r>
          </a:p>
        </p:txBody>
      </p:sp>
      <p:sp>
        <p:nvSpPr>
          <p:cNvPr id="4" name="Slide Number Placeholder 3"/>
          <p:cNvSpPr>
            <a:spLocks noGrp="1"/>
          </p:cNvSpPr>
          <p:nvPr>
            <p:ph type="sldNum" sz="quarter" idx="5"/>
          </p:nvPr>
        </p:nvSpPr>
        <p:spPr/>
        <p:txBody>
          <a:bodyPr/>
          <a:lstStyle/>
          <a:p>
            <a:fld id="{35A61039-9E98-C54D-A386-197FEEEB04D3}" type="slidenum">
              <a:rPr lang="en-US" smtClean="0"/>
              <a:t>17</a:t>
            </a:fld>
            <a:endParaRPr lang="en-US"/>
          </a:p>
        </p:txBody>
      </p:sp>
    </p:spTree>
    <p:extLst>
      <p:ext uri="{BB962C8B-B14F-4D97-AF65-F5344CB8AC3E}">
        <p14:creationId xmlns:p14="http://schemas.microsoft.com/office/powerpoint/2010/main" val="824692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AVLS has developed a 3 phase plan to respond to the devastating effect these cuts would have on our membership.</a:t>
            </a:r>
          </a:p>
          <a:p>
            <a:endParaRPr lang="en-US"/>
          </a:p>
          <a:p>
            <a:r>
              <a:rPr lang="en-US"/>
              <a:t>First, 2 studies were commissioned and completed by respected 3</a:t>
            </a:r>
            <a:r>
              <a:rPr lang="en-US" baseline="30000"/>
              <a:t>rd</a:t>
            </a:r>
            <a:r>
              <a:rPr lang="en-US"/>
              <a:t> party analysts – the first examining the financial impact to the healthcare system if the 90% of procedures currently performed in the office shifted to much more expensive facility-based procedures and the second specifically evaluating the impact of the proposed rule on individual venous practices.</a:t>
            </a:r>
          </a:p>
          <a:p>
            <a:endParaRPr lang="en-US"/>
          </a:p>
          <a:p>
            <a:r>
              <a:rPr lang="en-US"/>
              <a:t>This data was used during phase 2 to submit a comment letter to CMS arguing against implementing the proposed rule.</a:t>
            </a:r>
          </a:p>
          <a:p>
            <a:endParaRPr lang="en-US"/>
          </a:p>
          <a:p>
            <a:r>
              <a:rPr lang="en-US"/>
              <a:t>Should CMS decide to implement the proposed rule, we are fully prepared to move on the phase 3 consisting of congressional action. The AVLS has joined the United Specialists for Patient Access , a coalition of office-based specialties fighting to protect physician reimbursement, led by Jason </a:t>
            </a:r>
            <a:r>
              <a:rPr lang="en-US" err="1"/>
              <a:t>McKitrick</a:t>
            </a:r>
            <a:r>
              <a:rPr lang="en-US"/>
              <a:t> and Liberty Partners, a contracted lobbying firm.  This group will target congress regarding the effects of the proposed rule. However, in addition to this effort it is vitally important that our individual members contact and work with their congressional delegation to pass legislation restoring a fair payment schedule.</a:t>
            </a:r>
          </a:p>
          <a:p>
            <a:endParaRPr lang="en-US"/>
          </a:p>
          <a:p>
            <a:endParaRPr lang="en-US"/>
          </a:p>
        </p:txBody>
      </p:sp>
      <p:sp>
        <p:nvSpPr>
          <p:cNvPr id="4" name="Slide Number Placeholder 3"/>
          <p:cNvSpPr>
            <a:spLocks noGrp="1"/>
          </p:cNvSpPr>
          <p:nvPr>
            <p:ph type="sldNum" sz="quarter" idx="5"/>
          </p:nvPr>
        </p:nvSpPr>
        <p:spPr/>
        <p:txBody>
          <a:bodyPr/>
          <a:lstStyle/>
          <a:p>
            <a:fld id="{35A61039-9E98-C54D-A386-197FEEEB04D3}" type="slidenum">
              <a:rPr lang="en-US" smtClean="0"/>
              <a:t>18</a:t>
            </a:fld>
            <a:endParaRPr lang="en-US"/>
          </a:p>
        </p:txBody>
      </p:sp>
    </p:spTree>
    <p:extLst>
      <p:ext uri="{BB962C8B-B14F-4D97-AF65-F5344CB8AC3E}">
        <p14:creationId xmlns:p14="http://schemas.microsoft.com/office/powerpoint/2010/main" val="1210667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6E0F0-9F3A-1A46-AD5F-A8CA1C06B5AD}"/>
              </a:ext>
            </a:extLst>
          </p:cNvPr>
          <p:cNvSpPr>
            <a:spLocks noGrp="1"/>
          </p:cNvSpPr>
          <p:nvPr>
            <p:ph type="ctrTitle"/>
          </p:nvPr>
        </p:nvSpPr>
        <p:spPr>
          <a:xfrm>
            <a:off x="1524000" y="665163"/>
            <a:ext cx="9144000" cy="2387600"/>
          </a:xfrm>
        </p:spPr>
        <p:txBody>
          <a:bodyPr anchor="ctr"/>
          <a:lstStyle>
            <a:lvl1pPr algn="ctr">
              <a:defRPr sz="6000" b="1" i="1">
                <a:latin typeface="Chalkduster" panose="03050602040202020205" pitchFamily="66" charset="77"/>
                <a:cs typeface="Times New Roman" panose="020206030504050203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id="{056F1EB0-3034-C040-9B78-73C960A70F00}"/>
              </a:ext>
            </a:extLst>
          </p:cNvPr>
          <p:cNvSpPr>
            <a:spLocks noGrp="1"/>
          </p:cNvSpPr>
          <p:nvPr>
            <p:ph type="subTitle" idx="1"/>
          </p:nvPr>
        </p:nvSpPr>
        <p:spPr>
          <a:xfrm>
            <a:off x="1524000" y="3602038"/>
            <a:ext cx="9144000" cy="1655762"/>
          </a:xfrm>
        </p:spPr>
        <p:txBody>
          <a:bodyPr>
            <a:normAutofit/>
          </a:bodyPr>
          <a:lstStyle>
            <a:lvl1pPr marL="0" indent="0" algn="ctr">
              <a:buNone/>
              <a:defRPr sz="3200" b="1" i="0">
                <a:solidFill>
                  <a:srgbClr val="C00000"/>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79914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62CE-554F-C84C-A6CA-D90C1E6438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0B71BC-4B1B-F64E-A4CA-40517FE39A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CE79F64-6B81-584A-84BC-7799C55301A1}"/>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11708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58447D-239B-9248-BEFC-89167DE0BC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EFDFC6B-685A-D841-9D6D-5D80CC2E2D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D254F62-D90A-AB49-9492-44292A5D1E72}"/>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85502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9A7F7-059A-A44D-8BED-C1275A40833D}"/>
              </a:ext>
            </a:extLst>
          </p:cNvPr>
          <p:cNvSpPr>
            <a:spLocks noGrp="1"/>
          </p:cNvSpPr>
          <p:nvPr>
            <p:ph type="title"/>
          </p:nvPr>
        </p:nvSpPr>
        <p:spPr>
          <a:xfrm>
            <a:off x="2501152" y="403412"/>
            <a:ext cx="8852647" cy="128727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48629A8-1BA9-5142-B381-EE53E54777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4B3A5ED-182A-D44B-9F59-CE422D1B22BD}"/>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394111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7336-06AF-8940-A61C-E0306712DD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946182-82ED-E040-827E-B3CA081D3A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F3208E3F-0C4C-8448-9634-D45172598CBB}"/>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4080039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C1EC-E582-FF4D-9056-60F4D4D252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2E483F-E4F8-4644-8337-75E07B67F2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7DFAEB-1F09-6444-9A3C-2DB0DC6CCC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D95C1E95-59A5-B94A-B630-B8EE94C1BC4E}"/>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293199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FC944-7D97-9F40-8EE8-7A965389CF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217A55-9E35-D64D-964B-925F45970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9199E-4F3B-7742-BA2C-9E0B85E2AF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8D40CF-2DEA-FC4C-AB7C-F575068796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1179AA-E8C0-3149-A955-C27F337716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12E5571-14F1-5B46-841F-891820EB374C}"/>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181410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28FEE-3146-1D49-8515-40C5FD465D0D}"/>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8F92411D-D1B2-5A42-A18E-D5CD6C314B42}"/>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522342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4382B7-887F-FA42-BE85-45C56AD8D8A1}"/>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222166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0291-75E0-F040-8A84-DC0CFFA248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88140E-24E5-4A4C-8B19-5D684FAF3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4F8074-8E6C-BE41-92D0-DF107D64EE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31250FF-94AD-1A46-8FF7-FE0F41DEF1BB}"/>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2453299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EE265-4E37-9942-A7B4-07E56B4FB1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3DF7C5-3A8C-6E43-B2F9-DD7A77CE7E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673A72-848D-5344-A1B2-DCF4A7DC9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8091BEEB-DAAE-074E-9B12-6176E6CFFB90}"/>
              </a:ext>
            </a:extLst>
          </p:cNvPr>
          <p:cNvSpPr>
            <a:spLocks noGrp="1"/>
          </p:cNvSpPr>
          <p:nvPr>
            <p:ph type="sldNum" sz="quarter" idx="12"/>
          </p:nvPr>
        </p:nvSpPr>
        <p:spPr/>
        <p:txBody>
          <a:bodyPr/>
          <a:lstStyle/>
          <a:p>
            <a:fld id="{685F3CA9-40FA-A346-9E14-5415BF1BD199}" type="slidenum">
              <a:rPr lang="en-US" smtClean="0"/>
              <a:t>‹#›</a:t>
            </a:fld>
            <a:endParaRPr lang="en-US"/>
          </a:p>
        </p:txBody>
      </p:sp>
    </p:spTree>
    <p:extLst>
      <p:ext uri="{BB962C8B-B14F-4D97-AF65-F5344CB8AC3E}">
        <p14:creationId xmlns:p14="http://schemas.microsoft.com/office/powerpoint/2010/main" val="2787008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46F0CA-E04F-8A40-BAA8-900EC1E0F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43D5DF-C989-764E-8F41-AED17BA3C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CEF69F98-162E-6946-879A-360D7B359F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FVLD Executive Leadership Summit IV</a:t>
            </a:r>
          </a:p>
        </p:txBody>
      </p:sp>
      <p:sp>
        <p:nvSpPr>
          <p:cNvPr id="6" name="Slide Number Placeholder 5">
            <a:extLst>
              <a:ext uri="{FF2B5EF4-FFF2-40B4-BE49-F238E27FC236}">
                <a16:creationId xmlns:a16="http://schemas.microsoft.com/office/drawing/2014/main" id="{C582189F-D9F2-2543-996B-ECD850C6FA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5F3CA9-40FA-A346-9E14-5415BF1BD199}" type="slidenum">
              <a:rPr lang="en-US" smtClean="0"/>
              <a:t>‹#›</a:t>
            </a:fld>
            <a:endParaRPr lang="en-US"/>
          </a:p>
        </p:txBody>
      </p:sp>
      <p:pic>
        <p:nvPicPr>
          <p:cNvPr id="8" name="Picture 7" descr="A picture containing knife&#10;&#10;Description automatically generated">
            <a:extLst>
              <a:ext uri="{FF2B5EF4-FFF2-40B4-BE49-F238E27FC236}">
                <a16:creationId xmlns:a16="http://schemas.microsoft.com/office/drawing/2014/main" id="{0D8B982B-151A-384D-9B6B-392F64AF14B3}"/>
              </a:ext>
            </a:extLst>
          </p:cNvPr>
          <p:cNvPicPr>
            <a:picLocks noChangeAspect="1"/>
          </p:cNvPicPr>
          <p:nvPr userDrawn="1"/>
        </p:nvPicPr>
        <p:blipFill>
          <a:blip r:embed="rId13"/>
          <a:stretch>
            <a:fillRect/>
          </a:stretch>
        </p:blipFill>
        <p:spPr>
          <a:xfrm>
            <a:off x="8934450" y="5372100"/>
            <a:ext cx="3257550" cy="1485900"/>
          </a:xfrm>
          <a:prstGeom prst="rect">
            <a:avLst/>
          </a:prstGeom>
        </p:spPr>
      </p:pic>
      <p:pic>
        <p:nvPicPr>
          <p:cNvPr id="9" name="Picture 8" descr="A picture containing knife&#10;&#10;Description automatically generated">
            <a:extLst>
              <a:ext uri="{FF2B5EF4-FFF2-40B4-BE49-F238E27FC236}">
                <a16:creationId xmlns:a16="http://schemas.microsoft.com/office/drawing/2014/main" id="{7D767E8F-35CC-7D42-A38D-CBC671596F46}"/>
              </a:ext>
            </a:extLst>
          </p:cNvPr>
          <p:cNvPicPr>
            <a:picLocks noChangeAspect="1"/>
          </p:cNvPicPr>
          <p:nvPr userDrawn="1"/>
        </p:nvPicPr>
        <p:blipFill>
          <a:blip r:embed="rId14">
            <a:alphaModFix amt="29000"/>
          </a:blip>
          <a:stretch>
            <a:fillRect/>
          </a:stretch>
        </p:blipFill>
        <p:spPr>
          <a:xfrm>
            <a:off x="-1620120" y="136525"/>
            <a:ext cx="4697564" cy="6858000"/>
          </a:xfrm>
          <a:prstGeom prst="rect">
            <a:avLst/>
          </a:prstGeom>
        </p:spPr>
      </p:pic>
    </p:spTree>
    <p:extLst>
      <p:ext uri="{BB962C8B-B14F-4D97-AF65-F5344CB8AC3E}">
        <p14:creationId xmlns:p14="http://schemas.microsoft.com/office/powerpoint/2010/main" val="57482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l"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t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tiff"/><Relationship Id="rId2" Type="http://schemas.openxmlformats.org/officeDocument/2006/relationships/image" Target="../media/image28.tif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tiff"/><Relationship Id="rId4" Type="http://schemas.openxmlformats.org/officeDocument/2006/relationships/image" Target="../media/image30.tiff"/></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tiff"/><Relationship Id="rId4" Type="http://schemas.openxmlformats.org/officeDocument/2006/relationships/image" Target="../media/image11.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tiff"/><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05D425-D253-6D41-A677-C9D0390A55D3}"/>
              </a:ext>
            </a:extLst>
          </p:cNvPr>
          <p:cNvSpPr txBox="1"/>
          <p:nvPr/>
        </p:nvSpPr>
        <p:spPr>
          <a:xfrm>
            <a:off x="1422071" y="2907906"/>
            <a:ext cx="2598235" cy="1200329"/>
          </a:xfrm>
          <a:prstGeom prst="rect">
            <a:avLst/>
          </a:prstGeom>
          <a:noFill/>
        </p:spPr>
        <p:txBody>
          <a:bodyPr wrap="square" rtlCol="0">
            <a:spAutoFit/>
          </a:bodyPr>
          <a:lstStyle/>
          <a:p>
            <a:pPr algn="ctr"/>
            <a:r>
              <a:rPr lang="en-US" sz="7200" b="1">
                <a:solidFill>
                  <a:srgbClr val="28477F"/>
                </a:solidFill>
                <a:latin typeface="Times New Roman" panose="02020603050405020304" pitchFamily="18" charset="0"/>
                <a:cs typeface="Times New Roman" panose="02020603050405020304" pitchFamily="18" charset="0"/>
              </a:rPr>
              <a:t>We</a:t>
            </a:r>
          </a:p>
        </p:txBody>
      </p:sp>
      <p:sp>
        <p:nvSpPr>
          <p:cNvPr id="5" name="TextBox 4">
            <a:extLst>
              <a:ext uri="{FF2B5EF4-FFF2-40B4-BE49-F238E27FC236}">
                <a16:creationId xmlns:a16="http://schemas.microsoft.com/office/drawing/2014/main" id="{27CBBF7E-F3BB-0249-8932-21C580F83575}"/>
              </a:ext>
            </a:extLst>
          </p:cNvPr>
          <p:cNvSpPr txBox="1"/>
          <p:nvPr/>
        </p:nvSpPr>
        <p:spPr>
          <a:xfrm>
            <a:off x="6280482" y="1763922"/>
            <a:ext cx="766482" cy="3416320"/>
          </a:xfrm>
          <a:prstGeom prst="rect">
            <a:avLst/>
          </a:prstGeom>
          <a:noFill/>
        </p:spPr>
        <p:txBody>
          <a:bodyPr wrap="square" rtlCol="0">
            <a:spAutoFit/>
          </a:bodyPr>
          <a:lstStyle/>
          <a:p>
            <a:r>
              <a:rPr lang="en-US" sz="7200" b="1" i="1">
                <a:solidFill>
                  <a:srgbClr val="28477F"/>
                </a:solidFill>
                <a:latin typeface="Times New Roman" panose="02020603050405020304" pitchFamily="18" charset="0"/>
                <a:cs typeface="Times New Roman" panose="02020603050405020304" pitchFamily="18" charset="0"/>
              </a:rPr>
              <a:t>A</a:t>
            </a:r>
          </a:p>
          <a:p>
            <a:r>
              <a:rPr lang="en-US" sz="7200" b="1" i="1">
                <a:solidFill>
                  <a:srgbClr val="7F0002"/>
                </a:solidFill>
                <a:latin typeface="Times New Roman" panose="02020603050405020304" pitchFamily="18" charset="0"/>
                <a:cs typeface="Times New Roman" panose="02020603050405020304" pitchFamily="18" charset="0"/>
              </a:rPr>
              <a:t>R</a:t>
            </a:r>
          </a:p>
          <a:p>
            <a:r>
              <a:rPr lang="en-US" sz="7200" b="1" i="1">
                <a:solidFill>
                  <a:srgbClr val="00B050"/>
                </a:solidFill>
                <a:latin typeface="Times New Roman" panose="02020603050405020304" pitchFamily="18" charset="0"/>
                <a:cs typeface="Times New Roman" panose="02020603050405020304" pitchFamily="18" charset="0"/>
              </a:rPr>
              <a:t>E</a:t>
            </a:r>
          </a:p>
        </p:txBody>
      </p:sp>
      <p:sp>
        <p:nvSpPr>
          <p:cNvPr id="7" name="TextBox 6">
            <a:extLst>
              <a:ext uri="{FF2B5EF4-FFF2-40B4-BE49-F238E27FC236}">
                <a16:creationId xmlns:a16="http://schemas.microsoft.com/office/drawing/2014/main" id="{E7CE522E-0E79-6C4B-BFDD-22446F541DE1}"/>
              </a:ext>
            </a:extLst>
          </p:cNvPr>
          <p:cNvSpPr txBox="1"/>
          <p:nvPr/>
        </p:nvSpPr>
        <p:spPr>
          <a:xfrm>
            <a:off x="3140814" y="1801679"/>
            <a:ext cx="4208929" cy="1200329"/>
          </a:xfrm>
          <a:prstGeom prst="rect">
            <a:avLst/>
          </a:prstGeom>
          <a:noFill/>
        </p:spPr>
        <p:txBody>
          <a:bodyPr wrap="square" rtlCol="0">
            <a:spAutoFit/>
          </a:bodyPr>
          <a:lstStyle/>
          <a:p>
            <a:r>
              <a:rPr lang="en-US" sz="7200" i="1" err="1">
                <a:solidFill>
                  <a:srgbClr val="28477F"/>
                </a:solidFill>
                <a:latin typeface="Times New Roman" panose="02020603050405020304" pitchFamily="18" charset="0"/>
                <a:cs typeface="Times New Roman" panose="02020603050405020304" pitchFamily="18" charset="0"/>
              </a:rPr>
              <a:t>dvocacy</a:t>
            </a:r>
            <a:endParaRPr lang="en-US" sz="7200" i="1">
              <a:solidFill>
                <a:srgbClr val="28477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8D570AA-5037-F044-9033-C6331A03A35E}"/>
              </a:ext>
            </a:extLst>
          </p:cNvPr>
          <p:cNvSpPr txBox="1"/>
          <p:nvPr/>
        </p:nvSpPr>
        <p:spPr>
          <a:xfrm>
            <a:off x="3119339" y="2884521"/>
            <a:ext cx="4208929" cy="1200329"/>
          </a:xfrm>
          <a:prstGeom prst="rect">
            <a:avLst/>
          </a:prstGeom>
          <a:noFill/>
        </p:spPr>
        <p:txBody>
          <a:bodyPr wrap="square" rtlCol="0">
            <a:spAutoFit/>
          </a:bodyPr>
          <a:lstStyle/>
          <a:p>
            <a:r>
              <a:rPr lang="en-US" sz="7200" i="1" err="1">
                <a:solidFill>
                  <a:srgbClr val="7F0002"/>
                </a:solidFill>
                <a:latin typeface="Times New Roman" panose="02020603050405020304" pitchFamily="18" charset="0"/>
                <a:cs typeface="Times New Roman" panose="02020603050405020304" pitchFamily="18" charset="0"/>
              </a:rPr>
              <a:t>esearch</a:t>
            </a:r>
            <a:endParaRPr lang="en-US" sz="7200" i="1">
              <a:solidFill>
                <a:srgbClr val="7F0002"/>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0714158C-3FB8-174A-8814-BF5029AFB9B1}"/>
              </a:ext>
            </a:extLst>
          </p:cNvPr>
          <p:cNvSpPr txBox="1"/>
          <p:nvPr/>
        </p:nvSpPr>
        <p:spPr>
          <a:xfrm>
            <a:off x="3139399" y="3972546"/>
            <a:ext cx="4208929" cy="1200329"/>
          </a:xfrm>
          <a:prstGeom prst="rect">
            <a:avLst/>
          </a:prstGeom>
          <a:noFill/>
        </p:spPr>
        <p:txBody>
          <a:bodyPr wrap="square" rtlCol="0">
            <a:spAutoFit/>
          </a:bodyPr>
          <a:lstStyle/>
          <a:p>
            <a:r>
              <a:rPr lang="en-US" sz="7200" i="1" err="1">
                <a:solidFill>
                  <a:srgbClr val="00B050"/>
                </a:solidFill>
                <a:latin typeface="Times New Roman" panose="02020603050405020304" pitchFamily="18" charset="0"/>
                <a:cs typeface="Times New Roman" panose="02020603050405020304" pitchFamily="18" charset="0"/>
              </a:rPr>
              <a:t>ducation</a:t>
            </a:r>
            <a:endParaRPr lang="en-US" sz="7200" i="1">
              <a:solidFill>
                <a:srgbClr val="00B05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03847ED-5F9A-EB4A-BED5-2827096990F0}"/>
              </a:ext>
            </a:extLst>
          </p:cNvPr>
          <p:cNvPicPr>
            <a:picLocks noChangeAspect="1"/>
          </p:cNvPicPr>
          <p:nvPr/>
        </p:nvPicPr>
        <p:blipFill>
          <a:blip r:embed="rId3"/>
          <a:stretch>
            <a:fillRect/>
          </a:stretch>
        </p:blipFill>
        <p:spPr>
          <a:xfrm>
            <a:off x="7140678" y="1846006"/>
            <a:ext cx="3124200" cy="1922585"/>
          </a:xfrm>
          <a:prstGeom prst="rect">
            <a:avLst/>
          </a:prstGeom>
        </p:spPr>
      </p:pic>
      <p:pic>
        <p:nvPicPr>
          <p:cNvPr id="3" name="Picture 2">
            <a:extLst>
              <a:ext uri="{FF2B5EF4-FFF2-40B4-BE49-F238E27FC236}">
                <a16:creationId xmlns:a16="http://schemas.microsoft.com/office/drawing/2014/main" id="{183C2AE1-2266-0146-A1F6-A463DF8FA0B2}"/>
              </a:ext>
            </a:extLst>
          </p:cNvPr>
          <p:cNvPicPr>
            <a:picLocks noChangeAspect="1"/>
          </p:cNvPicPr>
          <p:nvPr/>
        </p:nvPicPr>
        <p:blipFill>
          <a:blip r:embed="rId4"/>
          <a:stretch>
            <a:fillRect/>
          </a:stretch>
        </p:blipFill>
        <p:spPr>
          <a:xfrm>
            <a:off x="8071668" y="3483897"/>
            <a:ext cx="3265119" cy="1928762"/>
          </a:xfrm>
          <a:prstGeom prst="rect">
            <a:avLst/>
          </a:prstGeom>
        </p:spPr>
      </p:pic>
      <p:pic>
        <p:nvPicPr>
          <p:cNvPr id="10" name="Picture 9">
            <a:extLst>
              <a:ext uri="{FF2B5EF4-FFF2-40B4-BE49-F238E27FC236}">
                <a16:creationId xmlns:a16="http://schemas.microsoft.com/office/drawing/2014/main" id="{94B1EBA9-4E3F-A043-B96C-292C82B9C1CF}"/>
              </a:ext>
            </a:extLst>
          </p:cNvPr>
          <p:cNvPicPr>
            <a:picLocks noChangeAspect="1"/>
          </p:cNvPicPr>
          <p:nvPr/>
        </p:nvPicPr>
        <p:blipFill>
          <a:blip r:embed="rId5"/>
          <a:stretch>
            <a:fillRect/>
          </a:stretch>
        </p:blipFill>
        <p:spPr>
          <a:xfrm>
            <a:off x="6771558" y="1470646"/>
            <a:ext cx="4902200" cy="749300"/>
          </a:xfrm>
          <a:prstGeom prst="rect">
            <a:avLst/>
          </a:prstGeom>
        </p:spPr>
      </p:pic>
      <p:pic>
        <p:nvPicPr>
          <p:cNvPr id="11" name="Picture 10">
            <a:extLst>
              <a:ext uri="{FF2B5EF4-FFF2-40B4-BE49-F238E27FC236}">
                <a16:creationId xmlns:a16="http://schemas.microsoft.com/office/drawing/2014/main" id="{7B27D52D-6C78-554C-B0B8-A7A12C878172}"/>
              </a:ext>
            </a:extLst>
          </p:cNvPr>
          <p:cNvPicPr>
            <a:picLocks noChangeAspect="1"/>
          </p:cNvPicPr>
          <p:nvPr/>
        </p:nvPicPr>
        <p:blipFill>
          <a:blip r:embed="rId6"/>
          <a:stretch>
            <a:fillRect/>
          </a:stretch>
        </p:blipFill>
        <p:spPr>
          <a:xfrm>
            <a:off x="6769714" y="2707240"/>
            <a:ext cx="4787900" cy="1028700"/>
          </a:xfrm>
          <a:prstGeom prst="rect">
            <a:avLst/>
          </a:prstGeom>
        </p:spPr>
      </p:pic>
      <p:pic>
        <p:nvPicPr>
          <p:cNvPr id="12" name="Picture 11">
            <a:extLst>
              <a:ext uri="{FF2B5EF4-FFF2-40B4-BE49-F238E27FC236}">
                <a16:creationId xmlns:a16="http://schemas.microsoft.com/office/drawing/2014/main" id="{155214F7-BA6D-324B-8783-524053E67145}"/>
              </a:ext>
            </a:extLst>
          </p:cNvPr>
          <p:cNvPicPr>
            <a:picLocks noChangeAspect="1"/>
          </p:cNvPicPr>
          <p:nvPr/>
        </p:nvPicPr>
        <p:blipFill>
          <a:blip r:embed="rId7"/>
          <a:stretch>
            <a:fillRect/>
          </a:stretch>
        </p:blipFill>
        <p:spPr>
          <a:xfrm>
            <a:off x="6780570" y="4223234"/>
            <a:ext cx="4811661" cy="774700"/>
          </a:xfrm>
          <a:prstGeom prst="rect">
            <a:avLst/>
          </a:prstGeom>
        </p:spPr>
      </p:pic>
      <p:pic>
        <p:nvPicPr>
          <p:cNvPr id="13" name="Picture 12">
            <a:extLst>
              <a:ext uri="{FF2B5EF4-FFF2-40B4-BE49-F238E27FC236}">
                <a16:creationId xmlns:a16="http://schemas.microsoft.com/office/drawing/2014/main" id="{973188A2-63DF-6B46-BC22-ED1CCD447F95}"/>
              </a:ext>
            </a:extLst>
          </p:cNvPr>
          <p:cNvPicPr>
            <a:picLocks noChangeAspect="1"/>
          </p:cNvPicPr>
          <p:nvPr/>
        </p:nvPicPr>
        <p:blipFill>
          <a:blip r:embed="rId8"/>
          <a:stretch>
            <a:fillRect/>
          </a:stretch>
        </p:blipFill>
        <p:spPr>
          <a:xfrm>
            <a:off x="7107781" y="5485227"/>
            <a:ext cx="4883816" cy="1231611"/>
          </a:xfrm>
          <a:prstGeom prst="rect">
            <a:avLst/>
          </a:prstGeom>
        </p:spPr>
      </p:pic>
      <p:sp>
        <p:nvSpPr>
          <p:cNvPr id="15" name="TextBox 14">
            <a:extLst>
              <a:ext uri="{FF2B5EF4-FFF2-40B4-BE49-F238E27FC236}">
                <a16:creationId xmlns:a16="http://schemas.microsoft.com/office/drawing/2014/main" id="{0B0B3D37-F6CD-AE15-FFD1-01C310E7F396}"/>
              </a:ext>
            </a:extLst>
          </p:cNvPr>
          <p:cNvSpPr txBox="1"/>
          <p:nvPr/>
        </p:nvSpPr>
        <p:spPr>
          <a:xfrm>
            <a:off x="2743200" y="359596"/>
            <a:ext cx="6647380" cy="923330"/>
          </a:xfrm>
          <a:prstGeom prst="rect">
            <a:avLst/>
          </a:prstGeom>
          <a:noFill/>
        </p:spPr>
        <p:txBody>
          <a:bodyPr wrap="square" rtlCol="0">
            <a:spAutoFit/>
          </a:bodyPr>
          <a:lstStyle/>
          <a:p>
            <a:pPr algn="ctr"/>
            <a:r>
              <a:rPr lang="en-US" sz="5400" b="1" i="1">
                <a:solidFill>
                  <a:srgbClr val="002060"/>
                </a:solidFill>
                <a:latin typeface="Chalkduster" panose="03050602040202020205" pitchFamily="66" charset="77"/>
              </a:rPr>
              <a:t>New Horizons</a:t>
            </a:r>
          </a:p>
        </p:txBody>
      </p:sp>
      <p:pic>
        <p:nvPicPr>
          <p:cNvPr id="17" name="Picture 16">
            <a:extLst>
              <a:ext uri="{FF2B5EF4-FFF2-40B4-BE49-F238E27FC236}">
                <a16:creationId xmlns:a16="http://schemas.microsoft.com/office/drawing/2014/main" id="{A6322699-445B-EC78-0827-F27939A097FE}"/>
              </a:ext>
            </a:extLst>
          </p:cNvPr>
          <p:cNvPicPr>
            <a:picLocks noChangeAspect="1"/>
          </p:cNvPicPr>
          <p:nvPr/>
        </p:nvPicPr>
        <p:blipFill>
          <a:blip r:embed="rId9"/>
          <a:stretch>
            <a:fillRect/>
          </a:stretch>
        </p:blipFill>
        <p:spPr>
          <a:xfrm>
            <a:off x="6916275" y="2857208"/>
            <a:ext cx="4540250" cy="1428750"/>
          </a:xfrm>
          <a:prstGeom prst="rect">
            <a:avLst/>
          </a:prstGeom>
        </p:spPr>
      </p:pic>
    </p:spTree>
    <p:extLst>
      <p:ext uri="{BB962C8B-B14F-4D97-AF65-F5344CB8AC3E}">
        <p14:creationId xmlns:p14="http://schemas.microsoft.com/office/powerpoint/2010/main" val="391720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573 0.0007 L -0.10222 0.00024 " pathEditMode="relative" rAng="0" ptsTypes="AA">
                                      <p:cBhvr>
                                        <p:cTn id="6" dur="500" fill="hold"/>
                                        <p:tgtEl>
                                          <p:spTgt spid="4"/>
                                        </p:tgtEl>
                                        <p:attrNameLst>
                                          <p:attrName>ppt_x</p:attrName>
                                          <p:attrName>ppt_y</p:attrName>
                                        </p:attrNameLst>
                                      </p:cBhvr>
                                      <p:rCtr x="-5404" y="-23"/>
                                    </p:animMotion>
                                  </p:childTnLst>
                                </p:cTn>
                              </p:par>
                              <p:par>
                                <p:cTn id="7" presetID="0" presetClass="path" presetSubtype="0" accel="50000" decel="50000" fill="hold" grpId="0" nodeType="withEffect">
                                  <p:stCondLst>
                                    <p:cond delay="0"/>
                                  </p:stCondLst>
                                  <p:childTnLst>
                                    <p:animMotion origin="layout" path="M 0.01172 0 L -0.30585 0.00602 " pathEditMode="relative" rAng="0" ptsTypes="AA">
                                      <p:cBhvr>
                                        <p:cTn id="8" dur="500" fill="hold"/>
                                        <p:tgtEl>
                                          <p:spTgt spid="5"/>
                                        </p:tgtEl>
                                        <p:attrNameLst>
                                          <p:attrName>ppt_x</p:attrName>
                                          <p:attrName>ppt_y</p:attrName>
                                        </p:attrNameLst>
                                      </p:cBhvr>
                                      <p:rCtr x="-15885" y="301"/>
                                    </p:animMotion>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par>
                                <p:cTn id="16" presetID="22" presetClass="entr" presetSubtype="8"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500" fill="hold"/>
                                        <p:tgtEl>
                                          <p:spTgt spid="2"/>
                                        </p:tgtEl>
                                      </p:cBhvr>
                                      <p:by x="0" y="0"/>
                                    </p:animScale>
                                  </p:childTnLst>
                                </p:cTn>
                              </p:par>
                              <p:par>
                                <p:cTn id="23" presetID="6" presetClass="emph" presetSubtype="0" fill="hold" nodeType="withEffect">
                                  <p:stCondLst>
                                    <p:cond delay="0"/>
                                  </p:stCondLst>
                                  <p:childTnLst>
                                    <p:animScale>
                                      <p:cBhvr>
                                        <p:cTn id="24" dur="500" fill="hold"/>
                                        <p:tgtEl>
                                          <p:spTgt spid="3"/>
                                        </p:tgtEl>
                                      </p:cBhvr>
                                      <p:by x="0" y="0"/>
                                    </p:animScale>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par>
                                <p:cTn id="31" presetID="22" presetClass="entr" presetSubtype="8"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nodeType="clickEffect">
                                  <p:stCondLst>
                                    <p:cond delay="0"/>
                                  </p:stCondLst>
                                  <p:childTnLst>
                                    <p:animScale>
                                      <p:cBhvr>
                                        <p:cTn id="43" dur="500" fill="hold"/>
                                        <p:tgtEl>
                                          <p:spTgt spid="13"/>
                                        </p:tgtEl>
                                      </p:cBhvr>
                                      <p:by x="0" y="0"/>
                                    </p:animScale>
                                  </p:childTnLst>
                                </p:cTn>
                              </p:par>
                              <p:par>
                                <p:cTn id="44" presetID="6" presetClass="emph" presetSubtype="0" fill="hold" nodeType="withEffect">
                                  <p:stCondLst>
                                    <p:cond delay="0"/>
                                  </p:stCondLst>
                                  <p:childTnLst>
                                    <p:animScale>
                                      <p:cBhvr>
                                        <p:cTn id="45" dur="500" fill="hold"/>
                                        <p:tgtEl>
                                          <p:spTgt spid="12"/>
                                        </p:tgtEl>
                                      </p:cBhvr>
                                      <p:by x="0" y="0"/>
                                    </p:animScale>
                                  </p:childTnLst>
                                </p:cTn>
                              </p:par>
                              <p:par>
                                <p:cTn id="46" presetID="6" presetClass="emph" presetSubtype="0" fill="hold" nodeType="withEffect">
                                  <p:stCondLst>
                                    <p:cond delay="0"/>
                                  </p:stCondLst>
                                  <p:childTnLst>
                                    <p:animScale>
                                      <p:cBhvr>
                                        <p:cTn id="47" dur="500" fill="hold"/>
                                        <p:tgtEl>
                                          <p:spTgt spid="11"/>
                                        </p:tgtEl>
                                      </p:cBhvr>
                                      <p:by x="0" y="0"/>
                                    </p:animScale>
                                  </p:childTnLst>
                                </p:cTn>
                              </p:par>
                              <p:par>
                                <p:cTn id="48" presetID="6" presetClass="emph" presetSubtype="0" fill="hold" nodeType="withEffect">
                                  <p:stCondLst>
                                    <p:cond delay="0"/>
                                  </p:stCondLst>
                                  <p:childTnLst>
                                    <p:animScale>
                                      <p:cBhvr>
                                        <p:cTn id="49" dur="500" fill="hold"/>
                                        <p:tgtEl>
                                          <p:spTgt spid="10"/>
                                        </p:tgtEl>
                                      </p:cBhvr>
                                      <p:by x="0" y="0"/>
                                    </p:animScale>
                                  </p:childTnLst>
                                </p:cTn>
                              </p:par>
                              <p:par>
                                <p:cTn id="50" presetID="22" presetClass="entr" presetSubtype="8"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par>
                                <p:cTn id="53" presetID="22" presetClass="entr" presetSubtype="8"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8806F-0C78-D8C6-1AFB-A2CCBB1455D4}"/>
              </a:ext>
            </a:extLst>
          </p:cNvPr>
          <p:cNvSpPr>
            <a:spLocks noGrp="1"/>
          </p:cNvSpPr>
          <p:nvPr>
            <p:ph type="title"/>
          </p:nvPr>
        </p:nvSpPr>
        <p:spPr>
          <a:xfrm>
            <a:off x="365761" y="0"/>
            <a:ext cx="11051649" cy="1287276"/>
          </a:xfrm>
        </p:spPr>
        <p:txBody>
          <a:bodyPr>
            <a:normAutofit/>
          </a:bodyPr>
          <a:lstStyle/>
          <a:p>
            <a:pPr algn="ctr"/>
            <a:r>
              <a:rPr lang="en-US" sz="3600" b="1">
                <a:solidFill>
                  <a:srgbClr val="C00000"/>
                </a:solidFill>
                <a:latin typeface="Times New Roman" panose="02020603050405020304" pitchFamily="18" charset="0"/>
                <a:cs typeface="Times New Roman" panose="02020603050405020304" pitchFamily="18" charset="0"/>
              </a:rPr>
              <a:t>The </a:t>
            </a:r>
            <a:r>
              <a:rPr lang="en-US" sz="3600" b="1" i="1">
                <a:solidFill>
                  <a:srgbClr val="C00000"/>
                </a:solidFill>
                <a:latin typeface="Times New Roman" panose="02020603050405020304" pitchFamily="18" charset="0"/>
                <a:cs typeface="Times New Roman" panose="02020603050405020304" pitchFamily="18" charset="0"/>
              </a:rPr>
              <a:t>Health Care Policy &amp; Advocacy </a:t>
            </a:r>
            <a:r>
              <a:rPr lang="en-US" sz="3600" b="1">
                <a:solidFill>
                  <a:srgbClr val="C00000"/>
                </a:solidFill>
                <a:latin typeface="Times New Roman" panose="02020603050405020304" pitchFamily="18" charset="0"/>
                <a:cs typeface="Times New Roman" panose="02020603050405020304" pitchFamily="18" charset="0"/>
              </a:rPr>
              <a:t>(HPAC) &amp; </a:t>
            </a:r>
            <a:br>
              <a:rPr lang="en-US" sz="3600" b="1">
                <a:solidFill>
                  <a:srgbClr val="C00000"/>
                </a:solidFill>
                <a:latin typeface="Times New Roman" panose="02020603050405020304" pitchFamily="18" charset="0"/>
                <a:cs typeface="Times New Roman" panose="02020603050405020304" pitchFamily="18" charset="0"/>
              </a:rPr>
            </a:br>
            <a:r>
              <a:rPr lang="en-US" sz="3600" b="1" i="1">
                <a:solidFill>
                  <a:srgbClr val="C00000"/>
                </a:solidFill>
                <a:latin typeface="Times New Roman" panose="02020603050405020304" pitchFamily="18" charset="0"/>
                <a:cs typeface="Times New Roman" panose="02020603050405020304" pitchFamily="18" charset="0"/>
              </a:rPr>
              <a:t>Health Care Advocacy Advisory </a:t>
            </a:r>
            <a:r>
              <a:rPr lang="en-US" sz="3600" b="1">
                <a:solidFill>
                  <a:srgbClr val="C00000"/>
                </a:solidFill>
                <a:latin typeface="Times New Roman" panose="02020603050405020304" pitchFamily="18" charset="0"/>
                <a:cs typeface="Times New Roman" panose="02020603050405020304" pitchFamily="18" charset="0"/>
              </a:rPr>
              <a:t>(HAC) Committees</a:t>
            </a:r>
          </a:p>
        </p:txBody>
      </p:sp>
      <p:graphicFrame>
        <p:nvGraphicFramePr>
          <p:cNvPr id="4" name="Table 4">
            <a:extLst>
              <a:ext uri="{FF2B5EF4-FFF2-40B4-BE49-F238E27FC236}">
                <a16:creationId xmlns:a16="http://schemas.microsoft.com/office/drawing/2014/main" id="{B65B4D15-96C2-FAAC-D5D6-C672C9AB817A}"/>
              </a:ext>
            </a:extLst>
          </p:cNvPr>
          <p:cNvGraphicFramePr>
            <a:graphicFrameLocks noGrp="1"/>
          </p:cNvGraphicFramePr>
          <p:nvPr>
            <p:ph idx="1"/>
            <p:extLst>
              <p:ext uri="{D42A27DB-BD31-4B8C-83A1-F6EECF244321}">
                <p14:modId xmlns:p14="http://schemas.microsoft.com/office/powerpoint/2010/main" val="3646467490"/>
              </p:ext>
            </p:extLst>
          </p:nvPr>
        </p:nvGraphicFramePr>
        <p:xfrm>
          <a:off x="709655" y="1331968"/>
          <a:ext cx="10515600" cy="16154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1012072632"/>
                    </a:ext>
                  </a:extLst>
                </a:gridCol>
                <a:gridCol w="5257800">
                  <a:extLst>
                    <a:ext uri="{9D8B030D-6E8A-4147-A177-3AD203B41FA5}">
                      <a16:colId xmlns:a16="http://schemas.microsoft.com/office/drawing/2014/main" val="1952483728"/>
                    </a:ext>
                  </a:extLst>
                </a:gridCol>
              </a:tblGrid>
              <a:tr h="374008">
                <a:tc gridSpan="2">
                  <a:txBody>
                    <a:bodyPr/>
                    <a:lstStyle/>
                    <a:p>
                      <a:pPr algn="ctr"/>
                      <a:r>
                        <a:rPr lang="en-US" sz="2000" b="1" i="0">
                          <a:solidFill>
                            <a:schemeClr val="accent1">
                              <a:lumMod val="75000"/>
                            </a:schemeClr>
                          </a:solidFill>
                          <a:latin typeface="Times New Roman" panose="02020603050405020304" pitchFamily="18" charset="0"/>
                          <a:cs typeface="Times New Roman" panose="02020603050405020304" pitchFamily="18" charset="0"/>
                        </a:rPr>
                        <a:t>Health Care Policy &amp; Advocacy Committee</a:t>
                      </a:r>
                    </a:p>
                  </a:txBody>
                  <a:tcPr>
                    <a:lnL w="12700" cmpd="sng">
                      <a:noFill/>
                    </a:lnL>
                    <a:lnR w="12700" cmpd="sng">
                      <a:noFill/>
                    </a:lnR>
                    <a:lnT w="12700" cmpd="sng">
                      <a:noFill/>
                    </a:lnT>
                    <a:lnB w="38100" cmpd="sng">
                      <a:noFill/>
                    </a:lnB>
                    <a:noFill/>
                  </a:tcPr>
                </a:tc>
                <a:tc hMerge="1">
                  <a:txBody>
                    <a:bodyPr/>
                    <a:lstStyle/>
                    <a:p>
                      <a:endParaRPr lang="en-US" dirty="0"/>
                    </a:p>
                  </a:txBody>
                  <a:tcPr/>
                </a:tc>
                <a:extLst>
                  <a:ext uri="{0D108BD9-81ED-4DB2-BD59-A6C34878D82A}">
                    <a16:rowId xmlns:a16="http://schemas.microsoft.com/office/drawing/2014/main" val="4235068966"/>
                  </a:ext>
                </a:extLst>
              </a:tr>
              <a:tr h="287698">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Stephen Daugherty, </a:t>
                      </a:r>
                      <a:r>
                        <a:rPr lang="en-US" sz="1400" b="1" i="1">
                          <a:solidFill>
                            <a:srgbClr val="00B050"/>
                          </a:solidFill>
                          <a:latin typeface="Times New Roman" panose="02020603050405020304" pitchFamily="18" charset="0"/>
                          <a:cs typeface="Times New Roman" panose="02020603050405020304" pitchFamily="18" charset="0"/>
                        </a:rPr>
                        <a:t>Chairman</a:t>
                      </a:r>
                    </a:p>
                  </a:txBody>
                  <a:tcPr>
                    <a:lnL w="12700" cmpd="sng">
                      <a:noFill/>
                    </a:lnL>
                    <a:lnR w="12700" cmpd="sng">
                      <a:noFill/>
                    </a:lnR>
                    <a:lnT w="38100" cmpd="sng">
                      <a:noFill/>
                    </a:lnT>
                    <a:lnB w="12700" cmpd="sng">
                      <a:noFill/>
                    </a:lnB>
                    <a:noFill/>
                  </a:tcPr>
                </a:tc>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Chris Pittman, </a:t>
                      </a:r>
                      <a:r>
                        <a:rPr lang="en-US" sz="1400" b="1" i="1">
                          <a:solidFill>
                            <a:srgbClr val="00B050"/>
                          </a:solidFill>
                          <a:latin typeface="Times New Roman" panose="02020603050405020304" pitchFamily="18" charset="0"/>
                          <a:cs typeface="Times New Roman" panose="02020603050405020304" pitchFamily="18" charset="0"/>
                        </a:rPr>
                        <a:t>Vice-Chairman</a:t>
                      </a:r>
                    </a:p>
                  </a:txBody>
                  <a:tcPr>
                    <a:lnL w="12700" cmpd="sng">
                      <a:noFill/>
                    </a:lnL>
                    <a:lnR w="12700" cmpd="sng">
                      <a:noFill/>
                    </a:lnR>
                    <a:lnT w="38100" cmpd="sng">
                      <a:noFill/>
                    </a:lnT>
                    <a:lnB w="12700" cmpd="sng">
                      <a:noFill/>
                    </a:lnB>
                    <a:noFill/>
                  </a:tcPr>
                </a:tc>
                <a:extLst>
                  <a:ext uri="{0D108BD9-81ED-4DB2-BD59-A6C34878D82A}">
                    <a16:rowId xmlns:a16="http://schemas.microsoft.com/office/drawing/2014/main" val="1727134134"/>
                  </a:ext>
                </a:extLst>
              </a:tr>
              <a:tr h="287698">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John </a:t>
                      </a:r>
                      <a:r>
                        <a:rPr lang="en-US" sz="1400" b="1" i="0" err="1">
                          <a:solidFill>
                            <a:srgbClr val="00B050"/>
                          </a:solidFill>
                          <a:latin typeface="Times New Roman" panose="02020603050405020304" pitchFamily="18" charset="0"/>
                          <a:cs typeface="Times New Roman" panose="02020603050405020304" pitchFamily="18" charset="0"/>
                        </a:rPr>
                        <a:t>Blebea</a:t>
                      </a:r>
                      <a:endParaRPr lang="en-US" sz="1400" b="1" i="0">
                        <a:solidFill>
                          <a:srgbClr val="00B05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noFill/>
                  </a:tcPr>
                </a:tc>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Vineet Mishra</a:t>
                      </a:r>
                    </a:p>
                  </a:txBody>
                  <a:tcPr>
                    <a:lnL w="12700" cmpd="sng">
                      <a:noFill/>
                    </a:lnL>
                    <a:lnR w="12700" cmpd="sng">
                      <a:noFill/>
                    </a:lnR>
                    <a:lnT w="12700" cmpd="sng">
                      <a:noFill/>
                    </a:lnT>
                    <a:lnB w="12700" cmpd="sng">
                      <a:noFill/>
                    </a:lnB>
                    <a:noFill/>
                  </a:tcPr>
                </a:tc>
                <a:extLst>
                  <a:ext uri="{0D108BD9-81ED-4DB2-BD59-A6C34878D82A}">
                    <a16:rowId xmlns:a16="http://schemas.microsoft.com/office/drawing/2014/main" val="4267140328"/>
                  </a:ext>
                </a:extLst>
              </a:tr>
              <a:tr h="287698">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Steve Elias</a:t>
                      </a:r>
                    </a:p>
                  </a:txBody>
                  <a:tcPr>
                    <a:lnL w="12700" cmpd="sng">
                      <a:noFill/>
                    </a:lnL>
                    <a:lnR w="12700" cmpd="sng">
                      <a:noFill/>
                    </a:lnR>
                    <a:lnT w="12700" cmpd="sng">
                      <a:noFill/>
                    </a:lnT>
                    <a:lnB w="12700" cmpd="sng">
                      <a:noFill/>
                    </a:lnB>
                    <a:noFill/>
                  </a:tcPr>
                </a:tc>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Marlin Schul</a:t>
                      </a:r>
                    </a:p>
                  </a:txBody>
                  <a:tcPr>
                    <a:lnL w="12700" cmpd="sng">
                      <a:noFill/>
                    </a:lnL>
                    <a:lnR w="12700" cmpd="sng">
                      <a:noFill/>
                    </a:lnR>
                    <a:lnT w="12700" cmpd="sng">
                      <a:noFill/>
                    </a:lnT>
                    <a:lnB w="12700" cmpd="sng">
                      <a:noFill/>
                    </a:lnB>
                    <a:noFill/>
                  </a:tcPr>
                </a:tc>
                <a:extLst>
                  <a:ext uri="{0D108BD9-81ED-4DB2-BD59-A6C34878D82A}">
                    <a16:rowId xmlns:a16="http://schemas.microsoft.com/office/drawing/2014/main" val="1961609979"/>
                  </a:ext>
                </a:extLst>
              </a:tr>
              <a:tr h="287698">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Mark Meissner</a:t>
                      </a:r>
                    </a:p>
                  </a:txBody>
                  <a:tcPr>
                    <a:lnL w="12700" cmpd="sng">
                      <a:noFill/>
                    </a:lnL>
                    <a:lnR w="12700" cmpd="sng">
                      <a:noFill/>
                    </a:lnR>
                    <a:lnT w="12700" cmpd="sng">
                      <a:noFill/>
                    </a:lnT>
                    <a:lnB w="12700" cmpd="sng">
                      <a:noFill/>
                    </a:lnB>
                    <a:noFill/>
                  </a:tcPr>
                </a:tc>
                <a:tc>
                  <a:txBody>
                    <a:bodyPr/>
                    <a:lstStyle/>
                    <a:p>
                      <a:pPr algn="ctr"/>
                      <a:endParaRPr lang="en-US" sz="1400" b="1" i="0">
                        <a:solidFill>
                          <a:srgbClr val="00B05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noFill/>
                  </a:tcPr>
                </a:tc>
                <a:extLst>
                  <a:ext uri="{0D108BD9-81ED-4DB2-BD59-A6C34878D82A}">
                    <a16:rowId xmlns:a16="http://schemas.microsoft.com/office/drawing/2014/main" val="2343612938"/>
                  </a:ext>
                </a:extLst>
              </a:tr>
            </a:tbl>
          </a:graphicData>
        </a:graphic>
      </p:graphicFrame>
      <p:graphicFrame>
        <p:nvGraphicFramePr>
          <p:cNvPr id="6" name="Table 4">
            <a:extLst>
              <a:ext uri="{FF2B5EF4-FFF2-40B4-BE49-F238E27FC236}">
                <a16:creationId xmlns:a16="http://schemas.microsoft.com/office/drawing/2014/main" id="{1736EE49-941B-D495-41DE-DF631B2B3398}"/>
              </a:ext>
            </a:extLst>
          </p:cNvPr>
          <p:cNvGraphicFramePr>
            <a:graphicFrameLocks/>
          </p:cNvGraphicFramePr>
          <p:nvPr>
            <p:extLst>
              <p:ext uri="{D42A27DB-BD31-4B8C-83A1-F6EECF244321}">
                <p14:modId xmlns:p14="http://schemas.microsoft.com/office/powerpoint/2010/main" val="2549471220"/>
              </p:ext>
            </p:extLst>
          </p:nvPr>
        </p:nvGraphicFramePr>
        <p:xfrm>
          <a:off x="966745" y="3130285"/>
          <a:ext cx="9942444" cy="3458931"/>
        </p:xfrm>
        <a:graphic>
          <a:graphicData uri="http://schemas.openxmlformats.org/drawingml/2006/table">
            <a:tbl>
              <a:tblPr firstRow="1" bandRow="1">
                <a:tableStyleId>{5C22544A-7EE6-4342-B048-85BDC9FD1C3A}</a:tableStyleId>
              </a:tblPr>
              <a:tblGrid>
                <a:gridCol w="3314148">
                  <a:extLst>
                    <a:ext uri="{9D8B030D-6E8A-4147-A177-3AD203B41FA5}">
                      <a16:colId xmlns:a16="http://schemas.microsoft.com/office/drawing/2014/main" val="1012072632"/>
                    </a:ext>
                  </a:extLst>
                </a:gridCol>
                <a:gridCol w="3314148">
                  <a:extLst>
                    <a:ext uri="{9D8B030D-6E8A-4147-A177-3AD203B41FA5}">
                      <a16:colId xmlns:a16="http://schemas.microsoft.com/office/drawing/2014/main" val="1952483728"/>
                    </a:ext>
                  </a:extLst>
                </a:gridCol>
                <a:gridCol w="3314148">
                  <a:extLst>
                    <a:ext uri="{9D8B030D-6E8A-4147-A177-3AD203B41FA5}">
                      <a16:colId xmlns:a16="http://schemas.microsoft.com/office/drawing/2014/main" val="579812716"/>
                    </a:ext>
                  </a:extLst>
                </a:gridCol>
              </a:tblGrid>
              <a:tr h="410931">
                <a:tc gridSpan="3">
                  <a:txBody>
                    <a:bodyPr/>
                    <a:lstStyle/>
                    <a:p>
                      <a:pPr algn="ctr"/>
                      <a:r>
                        <a:rPr lang="en-US" sz="2000" b="1" i="0">
                          <a:solidFill>
                            <a:schemeClr val="accent1">
                              <a:lumMod val="75000"/>
                            </a:schemeClr>
                          </a:solidFill>
                          <a:latin typeface="Times New Roman" panose="02020603050405020304" pitchFamily="18" charset="0"/>
                          <a:cs typeface="Times New Roman" panose="02020603050405020304" pitchFamily="18" charset="0"/>
                        </a:rPr>
                        <a:t>Health Care Advocacy Advisory Committee</a:t>
                      </a:r>
                    </a:p>
                  </a:txBody>
                  <a:tcPr>
                    <a:lnL w="12700" cmpd="sng">
                      <a:noFill/>
                    </a:lnL>
                    <a:lnR w="12700" cmpd="sng">
                      <a:noFill/>
                    </a:lnR>
                    <a:lnT w="12700" cmpd="sng">
                      <a:noFill/>
                    </a:lnT>
                    <a:lnB w="38100" cmpd="sng">
                      <a:noFill/>
                    </a:lnB>
                    <a:noFill/>
                  </a:tcPr>
                </a:tc>
                <a:tc hMerge="1">
                  <a:txBody>
                    <a:bodyPr/>
                    <a:lstStyle/>
                    <a:p>
                      <a:endParaRPr lang="en-US" dirty="0"/>
                    </a:p>
                  </a:txBody>
                  <a:tcPr/>
                </a:tc>
                <a:tc hMerge="1">
                  <a:txBody>
                    <a:bodyPr/>
                    <a:lstStyle/>
                    <a:p>
                      <a:pPr algn="ctr"/>
                      <a:endParaRPr lang="en-US" sz="2400" b="1" i="0" dirty="0">
                        <a:solidFill>
                          <a:srgbClr val="00206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noFill/>
                  </a:tcPr>
                </a:tc>
                <a:extLst>
                  <a:ext uri="{0D108BD9-81ED-4DB2-BD59-A6C34878D82A}">
                    <a16:rowId xmlns:a16="http://schemas.microsoft.com/office/drawing/2014/main" val="4235068966"/>
                  </a:ext>
                </a:extLst>
              </a:tr>
              <a:tr h="282567">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Chris Pittman, </a:t>
                      </a:r>
                      <a:r>
                        <a:rPr lang="en-US" sz="1400" b="1" i="1">
                          <a:solidFill>
                            <a:srgbClr val="00B050"/>
                          </a:solidFill>
                          <a:latin typeface="Times New Roman" panose="02020603050405020304" pitchFamily="18" charset="0"/>
                          <a:cs typeface="Times New Roman" panose="02020603050405020304" pitchFamily="18" charset="0"/>
                        </a:rPr>
                        <a:t>Chairman</a:t>
                      </a:r>
                    </a:p>
                  </a:txBody>
                  <a:tcPr>
                    <a:lnL w="12700" cmpd="sng">
                      <a:noFill/>
                    </a:lnL>
                    <a:lnR w="12700" cmpd="sng">
                      <a:noFill/>
                    </a:lnR>
                    <a:lnT w="38100" cmpd="sng">
                      <a:noFill/>
                    </a:lnT>
                    <a:lnB w="12700" cmpd="sng">
                      <a:noFill/>
                    </a:lnB>
                    <a:noFill/>
                  </a:tcPr>
                </a:tc>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Vineet Mishra, </a:t>
                      </a:r>
                      <a:r>
                        <a:rPr lang="en-US" sz="1400" b="1" i="1">
                          <a:solidFill>
                            <a:srgbClr val="00B050"/>
                          </a:solidFill>
                          <a:latin typeface="Times New Roman" panose="02020603050405020304" pitchFamily="18" charset="0"/>
                          <a:cs typeface="Times New Roman" panose="02020603050405020304" pitchFamily="18" charset="0"/>
                        </a:rPr>
                        <a:t>Vice-Chairman</a:t>
                      </a:r>
                    </a:p>
                  </a:txBody>
                  <a:tcPr>
                    <a:lnL w="12700" cmpd="sng">
                      <a:noFill/>
                    </a:lnL>
                    <a:lnR w="12700" cmpd="sng">
                      <a:noFill/>
                    </a:lnR>
                    <a:lnT w="38100" cmpd="sng">
                      <a:noFill/>
                    </a:lnT>
                    <a:lnB w="12700" cmpd="sng">
                      <a:noFill/>
                    </a:lnB>
                    <a:noFill/>
                  </a:tcPr>
                </a:tc>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James St. George</a:t>
                      </a:r>
                    </a:p>
                  </a:txBody>
                  <a:tcPr>
                    <a:lnL w="12700" cmpd="sng">
                      <a:noFill/>
                    </a:lnL>
                    <a:lnR w="12700" cmpd="sng">
                      <a:noFill/>
                    </a:lnR>
                    <a:lnT w="38100" cmpd="sng">
                      <a:noFill/>
                    </a:lnT>
                    <a:lnB w="12700" cmpd="sng">
                      <a:noFill/>
                    </a:lnB>
                    <a:noFill/>
                  </a:tcPr>
                </a:tc>
                <a:extLst>
                  <a:ext uri="{0D108BD9-81ED-4DB2-BD59-A6C34878D82A}">
                    <a16:rowId xmlns:a16="http://schemas.microsoft.com/office/drawing/2014/main" val="1727134134"/>
                  </a:ext>
                </a:extLst>
              </a:tr>
              <a:tr h="282567">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Marlin Schul</a:t>
                      </a:r>
                    </a:p>
                  </a:txBody>
                  <a:tcPr>
                    <a:lnL w="12700" cmpd="sng">
                      <a:noFill/>
                    </a:lnL>
                    <a:lnR w="12700" cmpd="sng">
                      <a:noFill/>
                    </a:lnR>
                    <a:lnT w="12700" cmpd="sng">
                      <a:noFill/>
                    </a:lnT>
                    <a:lnB w="12700" cmpd="sng">
                      <a:noFill/>
                    </a:lnB>
                    <a:noFill/>
                  </a:tcPr>
                </a:tc>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Margaret Mann</a:t>
                      </a:r>
                    </a:p>
                  </a:txBody>
                  <a:tcPr>
                    <a:lnL w="12700" cmpd="sng">
                      <a:noFill/>
                    </a:lnL>
                    <a:lnR w="12700" cmpd="sng">
                      <a:noFill/>
                    </a:lnR>
                    <a:lnT w="12700" cmpd="sng">
                      <a:noFill/>
                    </a:lnT>
                    <a:lnB w="12700" cmpd="sng">
                      <a:noFill/>
                    </a:lnB>
                    <a:noFill/>
                  </a:tcPr>
                </a:tc>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Carl </a:t>
                      </a:r>
                      <a:r>
                        <a:rPr lang="en-US" sz="1400" b="1" i="0" err="1">
                          <a:solidFill>
                            <a:srgbClr val="00B050"/>
                          </a:solidFill>
                          <a:latin typeface="Times New Roman" panose="02020603050405020304" pitchFamily="18" charset="0"/>
                          <a:cs typeface="Times New Roman" panose="02020603050405020304" pitchFamily="18" charset="0"/>
                        </a:rPr>
                        <a:t>Fastabend</a:t>
                      </a:r>
                      <a:endParaRPr lang="en-US" sz="1400" b="1" i="0">
                        <a:solidFill>
                          <a:srgbClr val="00B05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noFill/>
                  </a:tcPr>
                </a:tc>
                <a:extLst>
                  <a:ext uri="{0D108BD9-81ED-4DB2-BD59-A6C34878D82A}">
                    <a16:rowId xmlns:a16="http://schemas.microsoft.com/office/drawing/2014/main" val="4267140328"/>
                  </a:ext>
                </a:extLst>
              </a:tr>
              <a:tr h="282567">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Stephen Daugherty</a:t>
                      </a:r>
                    </a:p>
                  </a:txBody>
                  <a:tcPr>
                    <a:lnL w="12700" cmpd="sng">
                      <a:noFill/>
                    </a:lnL>
                    <a:lnR w="12700" cmpd="sng">
                      <a:noFill/>
                    </a:lnR>
                    <a:lnT w="12700" cmpd="sng">
                      <a:noFill/>
                    </a:lnT>
                    <a:lnB w="12700" cmpd="sng">
                      <a:noFill/>
                    </a:lnB>
                    <a:noFill/>
                  </a:tcPr>
                </a:tc>
                <a:tc>
                  <a:txBody>
                    <a:bodyPr/>
                    <a:lstStyle/>
                    <a:p>
                      <a:pPr algn="ctr"/>
                      <a:r>
                        <a:rPr lang="en-US" sz="1400" b="1" i="0" err="1">
                          <a:solidFill>
                            <a:srgbClr val="00B050"/>
                          </a:solidFill>
                          <a:latin typeface="Times New Roman" panose="02020603050405020304" pitchFamily="18" charset="0"/>
                          <a:cs typeface="Times New Roman" panose="02020603050405020304" pitchFamily="18" charset="0"/>
                        </a:rPr>
                        <a:t>Lornell</a:t>
                      </a:r>
                      <a:r>
                        <a:rPr lang="en-US" sz="1400" b="1" i="0">
                          <a:solidFill>
                            <a:srgbClr val="00B050"/>
                          </a:solidFill>
                          <a:latin typeface="Times New Roman" panose="02020603050405020304" pitchFamily="18" charset="0"/>
                          <a:cs typeface="Times New Roman" panose="02020603050405020304" pitchFamily="18" charset="0"/>
                        </a:rPr>
                        <a:t> Hansen</a:t>
                      </a:r>
                    </a:p>
                  </a:txBody>
                  <a:tcPr>
                    <a:lnL w="12700" cmpd="sng">
                      <a:noFill/>
                    </a:lnL>
                    <a:lnR w="12700" cmpd="sng">
                      <a:noFill/>
                    </a:lnR>
                    <a:lnT w="12700" cmpd="sng">
                      <a:noFill/>
                    </a:lnT>
                    <a:lnB w="12700" cmpd="sng">
                      <a:noFill/>
                    </a:lnB>
                    <a:noFill/>
                  </a:tcPr>
                </a:tc>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Theresa Soto</a:t>
                      </a:r>
                    </a:p>
                  </a:txBody>
                  <a:tcPr>
                    <a:lnL w="12700" cmpd="sng">
                      <a:noFill/>
                    </a:lnL>
                    <a:lnR w="12700" cmpd="sng">
                      <a:noFill/>
                    </a:lnR>
                    <a:lnT w="12700" cmpd="sng">
                      <a:noFill/>
                    </a:lnT>
                    <a:lnB w="12700" cmpd="sng">
                      <a:noFill/>
                    </a:lnB>
                    <a:noFill/>
                  </a:tcPr>
                </a:tc>
                <a:extLst>
                  <a:ext uri="{0D108BD9-81ED-4DB2-BD59-A6C34878D82A}">
                    <a16:rowId xmlns:a16="http://schemas.microsoft.com/office/drawing/2014/main" val="1961609979"/>
                  </a:ext>
                </a:extLst>
              </a:tr>
              <a:tr h="282567">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Steve Elias</a:t>
                      </a:r>
                    </a:p>
                  </a:txBody>
                  <a:tcPr>
                    <a:lnL w="12700" cmpd="sng">
                      <a:noFill/>
                    </a:lnL>
                    <a:lnR w="12700" cmpd="sng">
                      <a:noFill/>
                    </a:lnR>
                    <a:lnT w="12700" cmpd="sng">
                      <a:noFill/>
                    </a:lnT>
                    <a:lnB w="12700" cmpd="sng">
                      <a:noFill/>
                    </a:lnB>
                    <a:noFill/>
                  </a:tcPr>
                </a:tc>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Robert Worthington-Kirsch</a:t>
                      </a:r>
                    </a:p>
                  </a:txBody>
                  <a:tcPr>
                    <a:lnL w="12700" cmpd="sng">
                      <a:noFill/>
                    </a:lnL>
                    <a:lnR w="12700" cmpd="sng">
                      <a:noFill/>
                    </a:lnR>
                    <a:lnT w="12700" cmpd="sng">
                      <a:noFill/>
                    </a:lnT>
                    <a:lnB w="12700" cmpd="sng">
                      <a:noFill/>
                    </a:lnB>
                    <a:noFill/>
                  </a:tcPr>
                </a:tc>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Ken Harper</a:t>
                      </a:r>
                    </a:p>
                  </a:txBody>
                  <a:tcPr>
                    <a:lnL w="12700" cmpd="sng">
                      <a:noFill/>
                    </a:lnL>
                    <a:lnR w="12700" cmpd="sng">
                      <a:noFill/>
                    </a:lnR>
                    <a:lnT w="12700" cmpd="sng">
                      <a:noFill/>
                    </a:lnT>
                    <a:lnB w="12700" cmpd="sng">
                      <a:noFill/>
                    </a:lnB>
                    <a:noFill/>
                  </a:tcPr>
                </a:tc>
                <a:extLst>
                  <a:ext uri="{0D108BD9-81ED-4DB2-BD59-A6C34878D82A}">
                    <a16:rowId xmlns:a16="http://schemas.microsoft.com/office/drawing/2014/main" val="2343612938"/>
                  </a:ext>
                </a:extLst>
              </a:tr>
              <a:tr h="282567">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John </a:t>
                      </a:r>
                      <a:r>
                        <a:rPr lang="en-US" sz="1400" b="1" i="0" err="1">
                          <a:solidFill>
                            <a:srgbClr val="00B050"/>
                          </a:solidFill>
                          <a:latin typeface="Times New Roman" panose="02020603050405020304" pitchFamily="18" charset="0"/>
                          <a:cs typeface="Times New Roman" panose="02020603050405020304" pitchFamily="18" charset="0"/>
                        </a:rPr>
                        <a:t>Blebea</a:t>
                      </a:r>
                      <a:endParaRPr lang="en-US" sz="1400" b="1" i="0">
                        <a:solidFill>
                          <a:srgbClr val="00B05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noFill/>
                  </a:tcPr>
                </a:tc>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Zoe Deol</a:t>
                      </a:r>
                    </a:p>
                  </a:txBody>
                  <a:tcPr>
                    <a:lnL w="12700" cmpd="sng">
                      <a:noFill/>
                    </a:lnL>
                    <a:lnR w="12700" cmpd="sng">
                      <a:noFill/>
                    </a:lnR>
                    <a:lnT w="12700" cmpd="sng">
                      <a:noFill/>
                    </a:lnT>
                    <a:lnB w="12700" cmpd="sng">
                      <a:noFill/>
                    </a:lnB>
                    <a:noFill/>
                  </a:tcPr>
                </a:tc>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Michael Di </a:t>
                      </a:r>
                      <a:r>
                        <a:rPr lang="en-US" sz="1400" b="1" i="0" err="1">
                          <a:solidFill>
                            <a:srgbClr val="00B050"/>
                          </a:solidFill>
                          <a:latin typeface="Times New Roman" panose="02020603050405020304" pitchFamily="18" charset="0"/>
                          <a:cs typeface="Times New Roman" panose="02020603050405020304" pitchFamily="18" charset="0"/>
                        </a:rPr>
                        <a:t>Iorio</a:t>
                      </a:r>
                      <a:endParaRPr lang="en-US" sz="1400" b="1" i="0">
                        <a:solidFill>
                          <a:srgbClr val="00B05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noFill/>
                  </a:tcPr>
                </a:tc>
                <a:extLst>
                  <a:ext uri="{0D108BD9-81ED-4DB2-BD59-A6C34878D82A}">
                    <a16:rowId xmlns:a16="http://schemas.microsoft.com/office/drawing/2014/main" val="960865617"/>
                  </a:ext>
                </a:extLst>
              </a:tr>
              <a:tr h="282567">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Mark Meissner</a:t>
                      </a:r>
                    </a:p>
                  </a:txBody>
                  <a:tcPr>
                    <a:lnL w="12700" cmpd="sng">
                      <a:noFill/>
                    </a:lnL>
                    <a:lnR w="12700" cmpd="sng">
                      <a:noFill/>
                    </a:lnR>
                    <a:lnT w="12700" cmpd="sng">
                      <a:noFill/>
                    </a:lnT>
                    <a:lnB w="12700" cmpd="sng">
                      <a:noFill/>
                    </a:lnB>
                    <a:noFill/>
                  </a:tcPr>
                </a:tc>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James Albert</a:t>
                      </a:r>
                    </a:p>
                  </a:txBody>
                  <a:tcPr>
                    <a:lnL w="12700" cmpd="sng">
                      <a:noFill/>
                    </a:lnL>
                    <a:lnR w="12700" cmpd="sng">
                      <a:noFill/>
                    </a:lnR>
                    <a:lnT w="12700" cmpd="sng">
                      <a:noFill/>
                    </a:lnT>
                    <a:lnB w="12700" cmpd="sng">
                      <a:noFill/>
                    </a:lnB>
                    <a:noFill/>
                  </a:tcPr>
                </a:tc>
                <a:tc>
                  <a:txBody>
                    <a:bodyPr/>
                    <a:lstStyle/>
                    <a:p>
                      <a:pPr algn="ctr"/>
                      <a:endParaRPr lang="en-US" sz="1400" b="1" i="0">
                        <a:solidFill>
                          <a:srgbClr val="00B05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noFill/>
                  </a:tcPr>
                </a:tc>
                <a:extLst>
                  <a:ext uri="{0D108BD9-81ED-4DB2-BD59-A6C34878D82A}">
                    <a16:rowId xmlns:a16="http://schemas.microsoft.com/office/drawing/2014/main" val="4093148412"/>
                  </a:ext>
                </a:extLst>
              </a:tr>
              <a:tr h="282567">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Satish </a:t>
                      </a:r>
                      <a:r>
                        <a:rPr lang="en-US" sz="1400" b="1" i="0" err="1">
                          <a:solidFill>
                            <a:srgbClr val="00B050"/>
                          </a:solidFill>
                          <a:latin typeface="Times New Roman" panose="02020603050405020304" pitchFamily="18" charset="0"/>
                          <a:cs typeface="Times New Roman" panose="02020603050405020304" pitchFamily="18" charset="0"/>
                        </a:rPr>
                        <a:t>Vayavegula</a:t>
                      </a:r>
                      <a:endParaRPr lang="en-US" sz="1400" b="1" i="0">
                        <a:solidFill>
                          <a:srgbClr val="00B05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noFill/>
                  </a:tcPr>
                </a:tc>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Michael Grave</a:t>
                      </a:r>
                    </a:p>
                  </a:txBody>
                  <a:tcPr>
                    <a:lnL w="12700" cmpd="sng">
                      <a:noFill/>
                    </a:lnL>
                    <a:lnR w="12700" cmpd="sng">
                      <a:noFill/>
                    </a:lnR>
                    <a:lnT w="12700" cmpd="sng">
                      <a:noFill/>
                    </a:lnT>
                    <a:lnB w="12700" cmpd="sng">
                      <a:noFill/>
                    </a:lnB>
                    <a:noFill/>
                  </a:tcPr>
                </a:tc>
                <a:tc>
                  <a:txBody>
                    <a:bodyPr/>
                    <a:lstStyle/>
                    <a:p>
                      <a:pPr algn="ctr"/>
                      <a:endParaRPr lang="en-US" sz="1400" b="1" i="0">
                        <a:solidFill>
                          <a:srgbClr val="00B05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noFill/>
                  </a:tcPr>
                </a:tc>
                <a:extLst>
                  <a:ext uri="{0D108BD9-81ED-4DB2-BD59-A6C34878D82A}">
                    <a16:rowId xmlns:a16="http://schemas.microsoft.com/office/drawing/2014/main" val="1772738492"/>
                  </a:ext>
                </a:extLst>
              </a:tr>
              <a:tr h="282567">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Ken Nguyen</a:t>
                      </a:r>
                    </a:p>
                  </a:txBody>
                  <a:tcPr>
                    <a:lnL w="12700" cmpd="sng">
                      <a:noFill/>
                    </a:lnL>
                    <a:lnR w="12700" cmpd="sng">
                      <a:noFill/>
                    </a:lnR>
                    <a:lnT w="12700" cmpd="sng">
                      <a:noFill/>
                    </a:lnT>
                    <a:lnB w="12700" cmpd="sng">
                      <a:noFill/>
                    </a:lnB>
                    <a:noFill/>
                  </a:tcPr>
                </a:tc>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Francis Lee</a:t>
                      </a:r>
                    </a:p>
                  </a:txBody>
                  <a:tcPr>
                    <a:lnL w="12700" cmpd="sng">
                      <a:noFill/>
                    </a:lnL>
                    <a:lnR w="12700" cmpd="sng">
                      <a:noFill/>
                    </a:lnR>
                    <a:lnT w="12700" cmpd="sng">
                      <a:noFill/>
                    </a:lnT>
                    <a:lnB w="12700" cmpd="sng">
                      <a:noFill/>
                    </a:lnB>
                    <a:noFill/>
                  </a:tcPr>
                </a:tc>
                <a:tc>
                  <a:txBody>
                    <a:bodyPr/>
                    <a:lstStyle/>
                    <a:p>
                      <a:pPr algn="ctr"/>
                      <a:endParaRPr lang="en-US" sz="1400" b="1" i="0">
                        <a:solidFill>
                          <a:srgbClr val="00B05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noFill/>
                  </a:tcPr>
                </a:tc>
                <a:extLst>
                  <a:ext uri="{0D108BD9-81ED-4DB2-BD59-A6C34878D82A}">
                    <a16:rowId xmlns:a16="http://schemas.microsoft.com/office/drawing/2014/main" val="3594197145"/>
                  </a:ext>
                </a:extLst>
              </a:tr>
              <a:tr h="282567">
                <a:tc>
                  <a:txBody>
                    <a:bodyPr/>
                    <a:lstStyle/>
                    <a:p>
                      <a:pPr algn="ctr"/>
                      <a:r>
                        <a:rPr lang="en-US" sz="1400" b="1" i="0">
                          <a:solidFill>
                            <a:srgbClr val="00B050"/>
                          </a:solidFill>
                          <a:latin typeface="Times New Roman" panose="02020603050405020304" pitchFamily="18" charset="0"/>
                          <a:cs typeface="Times New Roman" panose="02020603050405020304" pitchFamily="18" charset="0"/>
                        </a:rPr>
                        <a:t>Robert </a:t>
                      </a:r>
                      <a:r>
                        <a:rPr lang="en-US" sz="1400" b="1" i="0" err="1">
                          <a:solidFill>
                            <a:srgbClr val="00B050"/>
                          </a:solidFill>
                          <a:latin typeface="Times New Roman" panose="02020603050405020304" pitchFamily="18" charset="0"/>
                          <a:cs typeface="Times New Roman" panose="02020603050405020304" pitchFamily="18" charset="0"/>
                        </a:rPr>
                        <a:t>Tahara</a:t>
                      </a:r>
                      <a:endParaRPr lang="en-US" sz="1400" b="1" i="0">
                        <a:solidFill>
                          <a:srgbClr val="00B05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rgbClr val="00B050"/>
                          </a:solidFill>
                          <a:latin typeface="Times New Roman" panose="02020603050405020304" pitchFamily="18" charset="0"/>
                          <a:cs typeface="Times New Roman" panose="02020603050405020304" pitchFamily="18" charset="0"/>
                        </a:rPr>
                        <a:t>Dev Batra</a:t>
                      </a:r>
                    </a:p>
                  </a:txBody>
                  <a:tcPr>
                    <a:lnL w="12700" cmpd="sng">
                      <a:noFill/>
                    </a:lnL>
                    <a:lnR w="12700" cmpd="sng">
                      <a:noFill/>
                    </a:lnR>
                    <a:lnT w="12700" cmpd="sng">
                      <a:noFill/>
                    </a:lnT>
                    <a:lnB w="12700" cmpd="sng">
                      <a:noFill/>
                    </a:lnB>
                    <a:noFill/>
                  </a:tcPr>
                </a:tc>
                <a:tc>
                  <a:txBody>
                    <a:bodyPr/>
                    <a:lstStyle/>
                    <a:p>
                      <a:pPr algn="ctr"/>
                      <a:endParaRPr lang="en-US" sz="1400" b="1" i="0">
                        <a:solidFill>
                          <a:srgbClr val="00B05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noFill/>
                  </a:tcPr>
                </a:tc>
                <a:extLst>
                  <a:ext uri="{0D108BD9-81ED-4DB2-BD59-A6C34878D82A}">
                    <a16:rowId xmlns:a16="http://schemas.microsoft.com/office/drawing/2014/main" val="828385060"/>
                  </a:ext>
                </a:extLst>
              </a:tr>
              <a:tr h="2825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rgbClr val="00B050"/>
                          </a:solidFill>
                          <a:latin typeface="Times New Roman" panose="02020603050405020304" pitchFamily="18" charset="0"/>
                          <a:cs typeface="Times New Roman" panose="02020603050405020304" pitchFamily="18" charset="0"/>
                        </a:rPr>
                        <a:t>Ali </a:t>
                      </a:r>
                      <a:r>
                        <a:rPr lang="en-US" sz="1400" b="1" i="0" err="1">
                          <a:solidFill>
                            <a:srgbClr val="00B050"/>
                          </a:solidFill>
                          <a:latin typeface="Times New Roman" panose="02020603050405020304" pitchFamily="18" charset="0"/>
                          <a:cs typeface="Times New Roman" panose="02020603050405020304" pitchFamily="18" charset="0"/>
                        </a:rPr>
                        <a:t>Wazni</a:t>
                      </a:r>
                      <a:endParaRPr lang="en-US" sz="1400" b="1" i="0">
                        <a:solidFill>
                          <a:srgbClr val="00B05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rgbClr val="00B050"/>
                          </a:solidFill>
                          <a:latin typeface="Times New Roman" panose="02020603050405020304" pitchFamily="18" charset="0"/>
                          <a:cs typeface="Times New Roman" panose="02020603050405020304" pitchFamily="18" charset="0"/>
                        </a:rPr>
                        <a:t>Marcus </a:t>
                      </a:r>
                      <a:r>
                        <a:rPr lang="en-US" sz="1400" b="1" i="0" err="1">
                          <a:solidFill>
                            <a:srgbClr val="00B050"/>
                          </a:solidFill>
                          <a:latin typeface="Times New Roman" panose="02020603050405020304" pitchFamily="18" charset="0"/>
                          <a:cs typeface="Times New Roman" panose="02020603050405020304" pitchFamily="18" charset="0"/>
                        </a:rPr>
                        <a:t>Stanbro</a:t>
                      </a:r>
                      <a:endParaRPr lang="en-US" sz="1400" b="1" i="0">
                        <a:solidFill>
                          <a:srgbClr val="00B05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noFill/>
                  </a:tcPr>
                </a:tc>
                <a:tc>
                  <a:txBody>
                    <a:bodyPr/>
                    <a:lstStyle/>
                    <a:p>
                      <a:pPr algn="ctr"/>
                      <a:endParaRPr lang="en-US" sz="1400" b="1" i="0">
                        <a:solidFill>
                          <a:srgbClr val="00B050"/>
                        </a:solidFill>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noFill/>
                  </a:tcPr>
                </a:tc>
                <a:extLst>
                  <a:ext uri="{0D108BD9-81ED-4DB2-BD59-A6C34878D82A}">
                    <a16:rowId xmlns:a16="http://schemas.microsoft.com/office/drawing/2014/main" val="274369651"/>
                  </a:ext>
                </a:extLst>
              </a:tr>
            </a:tbl>
          </a:graphicData>
        </a:graphic>
      </p:graphicFrame>
    </p:spTree>
    <p:extLst>
      <p:ext uri="{BB962C8B-B14F-4D97-AF65-F5344CB8AC3E}">
        <p14:creationId xmlns:p14="http://schemas.microsoft.com/office/powerpoint/2010/main" val="689337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72244-CA03-9AE0-0AC7-DC79C24FD217}"/>
              </a:ext>
            </a:extLst>
          </p:cNvPr>
          <p:cNvSpPr>
            <a:spLocks noGrp="1"/>
          </p:cNvSpPr>
          <p:nvPr>
            <p:ph type="title"/>
          </p:nvPr>
        </p:nvSpPr>
        <p:spPr>
          <a:xfrm>
            <a:off x="1905251" y="269847"/>
            <a:ext cx="8852647" cy="552085"/>
          </a:xfrm>
        </p:spPr>
        <p:txBody>
          <a:bodyPr>
            <a:normAutofit fontScale="90000"/>
          </a:bodyPr>
          <a:lstStyle/>
          <a:p>
            <a:pPr algn="ctr"/>
            <a:r>
              <a:rPr lang="en-US" b="1">
                <a:latin typeface="Times New Roman" panose="02020603050405020304" pitchFamily="18" charset="0"/>
                <a:cs typeface="Times New Roman" panose="02020603050405020304" pitchFamily="18" charset="0"/>
              </a:rPr>
              <a:t>The Rock Stars of the AVLS</a:t>
            </a:r>
          </a:p>
        </p:txBody>
      </p:sp>
      <p:pic>
        <p:nvPicPr>
          <p:cNvPr id="5" name="Picture 4">
            <a:extLst>
              <a:ext uri="{FF2B5EF4-FFF2-40B4-BE49-F238E27FC236}">
                <a16:creationId xmlns:a16="http://schemas.microsoft.com/office/drawing/2014/main" id="{4A18C22D-A4D4-70D3-9B65-A376B8E70F2B}"/>
              </a:ext>
            </a:extLst>
          </p:cNvPr>
          <p:cNvPicPr>
            <a:picLocks noChangeAspect="1"/>
          </p:cNvPicPr>
          <p:nvPr/>
        </p:nvPicPr>
        <p:blipFill>
          <a:blip r:embed="rId2"/>
          <a:stretch>
            <a:fillRect/>
          </a:stretch>
        </p:blipFill>
        <p:spPr>
          <a:xfrm>
            <a:off x="2261670" y="955497"/>
            <a:ext cx="7950842" cy="4440809"/>
          </a:xfrm>
          <a:prstGeom prst="rect">
            <a:avLst/>
          </a:prstGeom>
        </p:spPr>
      </p:pic>
      <p:sp>
        <p:nvSpPr>
          <p:cNvPr id="6" name="TextBox 5">
            <a:extLst>
              <a:ext uri="{FF2B5EF4-FFF2-40B4-BE49-F238E27FC236}">
                <a16:creationId xmlns:a16="http://schemas.microsoft.com/office/drawing/2014/main" id="{2CC3A0A4-2429-E256-842C-2584F9EAA9AF}"/>
              </a:ext>
            </a:extLst>
          </p:cNvPr>
          <p:cNvSpPr txBox="1"/>
          <p:nvPr/>
        </p:nvSpPr>
        <p:spPr>
          <a:xfrm>
            <a:off x="3667874" y="3525223"/>
            <a:ext cx="1705511" cy="369332"/>
          </a:xfrm>
          <a:prstGeom prst="rect">
            <a:avLst/>
          </a:prstGeom>
          <a:noFill/>
        </p:spPr>
        <p:txBody>
          <a:bodyPr wrap="square" rtlCol="0">
            <a:spAutoFit/>
          </a:bodyPr>
          <a:lstStyle/>
          <a:p>
            <a:pPr algn="ctr"/>
            <a:r>
              <a:rPr lang="en-US" b="1" i="1">
                <a:solidFill>
                  <a:schemeClr val="bg1"/>
                </a:solidFill>
                <a:latin typeface="Times New Roman" panose="02020603050405020304" pitchFamily="18" charset="0"/>
                <a:cs typeface="Times New Roman" panose="02020603050405020304" pitchFamily="18" charset="0"/>
              </a:rPr>
              <a:t>Robert White</a:t>
            </a:r>
          </a:p>
        </p:txBody>
      </p:sp>
      <p:cxnSp>
        <p:nvCxnSpPr>
          <p:cNvPr id="8" name="Straight Arrow Connector 7">
            <a:extLst>
              <a:ext uri="{FF2B5EF4-FFF2-40B4-BE49-F238E27FC236}">
                <a16:creationId xmlns:a16="http://schemas.microsoft.com/office/drawing/2014/main" id="{4856FCDB-1415-7625-CACA-E07652F26DAB}"/>
              </a:ext>
            </a:extLst>
          </p:cNvPr>
          <p:cNvCxnSpPr/>
          <p:nvPr/>
        </p:nvCxnSpPr>
        <p:spPr>
          <a:xfrm flipV="1">
            <a:off x="5435029" y="3175901"/>
            <a:ext cx="802062" cy="543344"/>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871B0A-E47D-ADBC-C987-A60F26D09D31}"/>
              </a:ext>
            </a:extLst>
          </p:cNvPr>
          <p:cNvSpPr txBox="1"/>
          <p:nvPr/>
        </p:nvSpPr>
        <p:spPr>
          <a:xfrm>
            <a:off x="2692506" y="4674741"/>
            <a:ext cx="7089169" cy="523220"/>
          </a:xfrm>
          <a:prstGeom prst="rect">
            <a:avLst/>
          </a:prstGeom>
          <a:noFill/>
        </p:spPr>
        <p:txBody>
          <a:bodyPr wrap="square" rtlCol="0">
            <a:spAutoFit/>
          </a:bodyPr>
          <a:lstStyle/>
          <a:p>
            <a:pPr algn="ctr"/>
            <a:r>
              <a:rPr lang="en-US" sz="2800" b="1" i="1" dirty="0">
                <a:solidFill>
                  <a:srgbClr val="FFFF00"/>
                </a:solidFill>
                <a:latin typeface="Times New Roman" panose="02020603050405020304" pitchFamily="18" charset="0"/>
                <a:cs typeface="Times New Roman" panose="02020603050405020304" pitchFamily="18" charset="0"/>
              </a:rPr>
              <a:t>The Hardest Working Band in Medicine</a:t>
            </a:r>
          </a:p>
        </p:txBody>
      </p:sp>
    </p:spTree>
    <p:extLst>
      <p:ext uri="{BB962C8B-B14F-4D97-AF65-F5344CB8AC3E}">
        <p14:creationId xmlns:p14="http://schemas.microsoft.com/office/powerpoint/2010/main" val="69415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474F1-F144-251C-929D-9BDDEAD99DA7}"/>
              </a:ext>
            </a:extLst>
          </p:cNvPr>
          <p:cNvSpPr>
            <a:spLocks noGrp="1"/>
          </p:cNvSpPr>
          <p:nvPr>
            <p:ph type="title"/>
          </p:nvPr>
        </p:nvSpPr>
        <p:spPr>
          <a:xfrm>
            <a:off x="1669676" y="300670"/>
            <a:ext cx="8852647" cy="613730"/>
          </a:xfrm>
        </p:spPr>
        <p:txBody>
          <a:bodyPr>
            <a:normAutofit fontScale="90000"/>
          </a:bodyPr>
          <a:lstStyle/>
          <a:p>
            <a:pPr algn="ctr"/>
            <a:r>
              <a:rPr lang="en-US" b="1">
                <a:solidFill>
                  <a:srgbClr val="C00000"/>
                </a:solidFill>
                <a:latin typeface="Times New Roman" panose="02020603050405020304" pitchFamily="18" charset="0"/>
                <a:cs typeface="Times New Roman" panose="02020603050405020304" pitchFamily="18" charset="0"/>
              </a:rPr>
              <a:t>AVLS Advocacy Efforts</a:t>
            </a:r>
          </a:p>
        </p:txBody>
      </p:sp>
      <p:sp>
        <p:nvSpPr>
          <p:cNvPr id="3" name="Content Placeholder 2">
            <a:extLst>
              <a:ext uri="{FF2B5EF4-FFF2-40B4-BE49-F238E27FC236}">
                <a16:creationId xmlns:a16="http://schemas.microsoft.com/office/drawing/2014/main" id="{E202285E-2819-9471-B3E1-076C83885C5A}"/>
              </a:ext>
            </a:extLst>
          </p:cNvPr>
          <p:cNvSpPr>
            <a:spLocks noGrp="1"/>
          </p:cNvSpPr>
          <p:nvPr>
            <p:ph idx="1"/>
          </p:nvPr>
        </p:nvSpPr>
        <p:spPr>
          <a:xfrm>
            <a:off x="308406" y="596077"/>
            <a:ext cx="10515600" cy="5821656"/>
          </a:xfrm>
        </p:spPr>
        <p:txBody>
          <a:bodyPr>
            <a:noAutofit/>
          </a:bodyPr>
          <a:lstStyle/>
          <a:p>
            <a:pPr>
              <a:lnSpc>
                <a:spcPct val="300000"/>
              </a:lnSpc>
              <a:buClr>
                <a:srgbClr val="00B050"/>
              </a:buClr>
            </a:pPr>
            <a:r>
              <a:rPr lang="en-US" b="1">
                <a:latin typeface="Times New Roman" panose="02020603050405020304" pitchFamily="18" charset="0"/>
                <a:cs typeface="Times New Roman" panose="02020603050405020304" pitchFamily="18" charset="0"/>
              </a:rPr>
              <a:t>The American Medical Association</a:t>
            </a:r>
          </a:p>
          <a:p>
            <a:pPr>
              <a:lnSpc>
                <a:spcPct val="300000"/>
              </a:lnSpc>
              <a:buClr>
                <a:srgbClr val="00B050"/>
              </a:buClr>
            </a:pPr>
            <a:r>
              <a:rPr lang="en-US" b="1">
                <a:latin typeface="Times New Roman" panose="02020603050405020304" pitchFamily="18" charset="0"/>
                <a:cs typeface="Times New Roman" panose="02020603050405020304" pitchFamily="18" charset="0"/>
              </a:rPr>
              <a:t>Centers for Medicare &amp; Medicaid Services (CMS)</a:t>
            </a:r>
          </a:p>
          <a:p>
            <a:pPr>
              <a:lnSpc>
                <a:spcPct val="300000"/>
              </a:lnSpc>
              <a:buClr>
                <a:srgbClr val="00B050"/>
              </a:buClr>
            </a:pPr>
            <a:r>
              <a:rPr lang="en-US" b="1">
                <a:latin typeface="Times New Roman" panose="02020603050405020304" pitchFamily="18" charset="0"/>
                <a:cs typeface="Times New Roman" panose="02020603050405020304" pitchFamily="18" charset="0"/>
              </a:rPr>
              <a:t>Medicare Administrative Contractors (MAC) and Private Payers</a:t>
            </a:r>
          </a:p>
          <a:p>
            <a:pPr>
              <a:lnSpc>
                <a:spcPct val="300000"/>
              </a:lnSpc>
              <a:buClr>
                <a:srgbClr val="00B050"/>
              </a:buClr>
            </a:pPr>
            <a:r>
              <a:rPr lang="en-US" b="1">
                <a:latin typeface="Times New Roman" panose="02020603050405020304" pitchFamily="18" charset="0"/>
                <a:cs typeface="Times New Roman" panose="02020603050405020304" pitchFamily="18" charset="0"/>
              </a:rPr>
              <a:t>United States Congress</a:t>
            </a:r>
          </a:p>
        </p:txBody>
      </p:sp>
      <p:pic>
        <p:nvPicPr>
          <p:cNvPr id="5" name="Picture 4" descr="Logo, company name&#10;&#10;Description automatically generated">
            <a:extLst>
              <a:ext uri="{FF2B5EF4-FFF2-40B4-BE49-F238E27FC236}">
                <a16:creationId xmlns:a16="http://schemas.microsoft.com/office/drawing/2014/main" id="{9D140097-AB53-CA73-BFB5-232514864E4B}"/>
              </a:ext>
            </a:extLst>
          </p:cNvPr>
          <p:cNvPicPr>
            <a:picLocks noChangeAspect="1"/>
          </p:cNvPicPr>
          <p:nvPr/>
        </p:nvPicPr>
        <p:blipFill>
          <a:blip r:embed="rId2"/>
          <a:stretch>
            <a:fillRect/>
          </a:stretch>
        </p:blipFill>
        <p:spPr>
          <a:xfrm>
            <a:off x="9841027" y="2410522"/>
            <a:ext cx="1976437" cy="762000"/>
          </a:xfrm>
          <a:prstGeom prst="rect">
            <a:avLst/>
          </a:prstGeom>
        </p:spPr>
      </p:pic>
      <p:pic>
        <p:nvPicPr>
          <p:cNvPr id="7" name="Picture 6" descr="A close-up of a logo&#10;&#10;Description automatically generated with low confidence">
            <a:extLst>
              <a:ext uri="{FF2B5EF4-FFF2-40B4-BE49-F238E27FC236}">
                <a16:creationId xmlns:a16="http://schemas.microsoft.com/office/drawing/2014/main" id="{686FDFAE-61F6-9EB4-77C7-72BBEB1D3B0D}"/>
              </a:ext>
            </a:extLst>
          </p:cNvPr>
          <p:cNvPicPr>
            <a:picLocks noChangeAspect="1"/>
          </p:cNvPicPr>
          <p:nvPr/>
        </p:nvPicPr>
        <p:blipFill>
          <a:blip r:embed="rId3"/>
          <a:stretch>
            <a:fillRect/>
          </a:stretch>
        </p:blipFill>
        <p:spPr>
          <a:xfrm>
            <a:off x="4371621" y="5251727"/>
            <a:ext cx="1010196" cy="1010196"/>
          </a:xfrm>
          <a:prstGeom prst="rect">
            <a:avLst/>
          </a:prstGeom>
        </p:spPr>
      </p:pic>
      <p:pic>
        <p:nvPicPr>
          <p:cNvPr id="11" name="Picture 10" descr="Text&#10;&#10;Description automatically generated">
            <a:extLst>
              <a:ext uri="{FF2B5EF4-FFF2-40B4-BE49-F238E27FC236}">
                <a16:creationId xmlns:a16="http://schemas.microsoft.com/office/drawing/2014/main" id="{533B7BBC-6AB1-01D6-3B43-CEB00E03679B}"/>
              </a:ext>
            </a:extLst>
          </p:cNvPr>
          <p:cNvPicPr>
            <a:picLocks noChangeAspect="1"/>
          </p:cNvPicPr>
          <p:nvPr/>
        </p:nvPicPr>
        <p:blipFill>
          <a:blip r:embed="rId4"/>
          <a:stretch>
            <a:fillRect/>
          </a:stretch>
        </p:blipFill>
        <p:spPr>
          <a:xfrm>
            <a:off x="9901646" y="3581183"/>
            <a:ext cx="1748801" cy="444611"/>
          </a:xfrm>
          <a:prstGeom prst="rect">
            <a:avLst/>
          </a:prstGeom>
        </p:spPr>
      </p:pic>
      <p:pic>
        <p:nvPicPr>
          <p:cNvPr id="9" name="Picture 8" descr="Logo&#10;&#10;Description automatically generated">
            <a:extLst>
              <a:ext uri="{FF2B5EF4-FFF2-40B4-BE49-F238E27FC236}">
                <a16:creationId xmlns:a16="http://schemas.microsoft.com/office/drawing/2014/main" id="{371B6207-50C3-9358-2823-243AF7B6E67E}"/>
              </a:ext>
            </a:extLst>
          </p:cNvPr>
          <p:cNvPicPr>
            <a:picLocks noChangeAspect="1"/>
          </p:cNvPicPr>
          <p:nvPr/>
        </p:nvPicPr>
        <p:blipFill>
          <a:blip r:embed="rId5"/>
          <a:stretch>
            <a:fillRect/>
          </a:stretch>
        </p:blipFill>
        <p:spPr>
          <a:xfrm>
            <a:off x="10824006" y="3803488"/>
            <a:ext cx="993458" cy="770880"/>
          </a:xfrm>
          <a:prstGeom prst="rect">
            <a:avLst/>
          </a:prstGeom>
        </p:spPr>
      </p:pic>
      <p:pic>
        <p:nvPicPr>
          <p:cNvPr id="12" name="Picture 11">
            <a:extLst>
              <a:ext uri="{FF2B5EF4-FFF2-40B4-BE49-F238E27FC236}">
                <a16:creationId xmlns:a16="http://schemas.microsoft.com/office/drawing/2014/main" id="{0235631B-1698-9BCB-865B-8A70F25B0379}"/>
              </a:ext>
            </a:extLst>
          </p:cNvPr>
          <p:cNvPicPr>
            <a:picLocks noChangeAspect="1"/>
          </p:cNvPicPr>
          <p:nvPr/>
        </p:nvPicPr>
        <p:blipFill>
          <a:blip r:embed="rId6"/>
          <a:stretch>
            <a:fillRect/>
          </a:stretch>
        </p:blipFill>
        <p:spPr>
          <a:xfrm>
            <a:off x="9841027" y="1276626"/>
            <a:ext cx="1976437" cy="835307"/>
          </a:xfrm>
          <a:prstGeom prst="rect">
            <a:avLst/>
          </a:prstGeom>
        </p:spPr>
      </p:pic>
    </p:spTree>
    <p:extLst>
      <p:ext uri="{BB962C8B-B14F-4D97-AF65-F5344CB8AC3E}">
        <p14:creationId xmlns:p14="http://schemas.microsoft.com/office/powerpoint/2010/main" val="3805338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707F0-17E1-037B-3647-5352875312DC}"/>
              </a:ext>
            </a:extLst>
          </p:cNvPr>
          <p:cNvSpPr>
            <a:spLocks noGrp="1"/>
          </p:cNvSpPr>
          <p:nvPr>
            <p:ph type="title"/>
          </p:nvPr>
        </p:nvSpPr>
        <p:spPr>
          <a:xfrm>
            <a:off x="456829" y="70017"/>
            <a:ext cx="8852647" cy="1287276"/>
          </a:xfrm>
        </p:spPr>
        <p:txBody>
          <a:bodyPr/>
          <a:lstStyle/>
          <a:p>
            <a:pPr algn="ctr"/>
            <a:r>
              <a:rPr lang="en-US" b="1">
                <a:solidFill>
                  <a:srgbClr val="C00000"/>
                </a:solidFill>
                <a:latin typeface="Times New Roman" panose="02020603050405020304" pitchFamily="18" charset="0"/>
                <a:cs typeface="Times New Roman" panose="02020603050405020304" pitchFamily="18" charset="0"/>
              </a:rPr>
              <a:t>The American Medical Association</a:t>
            </a:r>
          </a:p>
        </p:txBody>
      </p:sp>
      <p:sp>
        <p:nvSpPr>
          <p:cNvPr id="3" name="Content Placeholder 2">
            <a:extLst>
              <a:ext uri="{FF2B5EF4-FFF2-40B4-BE49-F238E27FC236}">
                <a16:creationId xmlns:a16="http://schemas.microsoft.com/office/drawing/2014/main" id="{65A75172-402C-AE8F-B5BB-2327930C868D}"/>
              </a:ext>
            </a:extLst>
          </p:cNvPr>
          <p:cNvSpPr>
            <a:spLocks noGrp="1"/>
          </p:cNvSpPr>
          <p:nvPr>
            <p:ph idx="1"/>
          </p:nvPr>
        </p:nvSpPr>
        <p:spPr>
          <a:xfrm>
            <a:off x="1925429" y="1116660"/>
            <a:ext cx="9059408" cy="5378470"/>
          </a:xfrm>
        </p:spPr>
        <p:txBody>
          <a:bodyPr>
            <a:normAutofit fontScale="92500"/>
          </a:bodyPr>
          <a:lstStyle/>
          <a:p>
            <a:pPr>
              <a:lnSpc>
                <a:spcPct val="150000"/>
              </a:lnSpc>
              <a:buClr>
                <a:srgbClr val="00B050"/>
              </a:buClr>
            </a:pPr>
            <a:r>
              <a:rPr lang="en-US" b="1">
                <a:latin typeface="Times New Roman" panose="02020603050405020304" pitchFamily="18" charset="0"/>
                <a:cs typeface="Times New Roman" panose="02020603050405020304" pitchFamily="18" charset="0"/>
              </a:rPr>
              <a:t>Phlebology recognized as a distinct subspecialty in 2005</a:t>
            </a:r>
          </a:p>
          <a:p>
            <a:pPr>
              <a:lnSpc>
                <a:spcPct val="150000"/>
              </a:lnSpc>
              <a:buClr>
                <a:srgbClr val="00B050"/>
              </a:buClr>
            </a:pPr>
            <a:r>
              <a:rPr lang="en-US" b="1">
                <a:latin typeface="Times New Roman" panose="02020603050405020304" pitchFamily="18" charset="0"/>
                <a:cs typeface="Times New Roman" panose="02020603050405020304" pitchFamily="18" charset="0"/>
              </a:rPr>
              <a:t>AVLS participation</a:t>
            </a:r>
          </a:p>
          <a:p>
            <a:pPr lvl="1">
              <a:lnSpc>
                <a:spcPct val="150000"/>
              </a:lnSpc>
              <a:buClr>
                <a:srgbClr val="002060"/>
              </a:buClr>
            </a:pPr>
            <a:r>
              <a:rPr lang="en-US" b="1">
                <a:solidFill>
                  <a:srgbClr val="00B050"/>
                </a:solidFill>
                <a:latin typeface="Times New Roman" panose="02020603050405020304" pitchFamily="18" charset="0"/>
                <a:cs typeface="Times New Roman" panose="02020603050405020304" pitchFamily="18" charset="0"/>
              </a:rPr>
              <a:t>House of Delegates – Vineet Mishra</a:t>
            </a:r>
          </a:p>
          <a:p>
            <a:pPr lvl="1">
              <a:lnSpc>
                <a:spcPct val="150000"/>
              </a:lnSpc>
              <a:buClr>
                <a:srgbClr val="002060"/>
              </a:buClr>
            </a:pPr>
            <a:r>
              <a:rPr lang="en-US" b="1">
                <a:solidFill>
                  <a:srgbClr val="00B050"/>
                </a:solidFill>
                <a:latin typeface="Times New Roman" panose="02020603050405020304" pitchFamily="18" charset="0"/>
                <a:cs typeface="Times New Roman" panose="02020603050405020304" pitchFamily="18" charset="0"/>
              </a:rPr>
              <a:t>CPT Editorial Panel</a:t>
            </a:r>
          </a:p>
          <a:p>
            <a:pPr lvl="2">
              <a:lnSpc>
                <a:spcPct val="150000"/>
              </a:lnSpc>
              <a:buClr>
                <a:srgbClr val="00B050"/>
              </a:buClr>
            </a:pPr>
            <a:r>
              <a:rPr lang="en-US" sz="2400" b="1">
                <a:latin typeface="Times New Roman" panose="02020603050405020304" pitchFamily="18" charset="0"/>
                <a:cs typeface="Times New Roman" panose="02020603050405020304" pitchFamily="18" charset="0"/>
              </a:rPr>
              <a:t>Satish </a:t>
            </a:r>
            <a:r>
              <a:rPr lang="en-US" sz="2400" b="1" err="1">
                <a:latin typeface="Times New Roman" panose="02020603050405020304" pitchFamily="18" charset="0"/>
                <a:cs typeface="Times New Roman" panose="02020603050405020304" pitchFamily="18" charset="0"/>
              </a:rPr>
              <a:t>Vayavegula</a:t>
            </a:r>
            <a:endParaRPr lang="en-US" sz="2400" b="1">
              <a:latin typeface="Times New Roman" panose="02020603050405020304" pitchFamily="18" charset="0"/>
              <a:cs typeface="Times New Roman" panose="02020603050405020304" pitchFamily="18" charset="0"/>
            </a:endParaRPr>
          </a:p>
          <a:p>
            <a:pPr lvl="2">
              <a:lnSpc>
                <a:spcPct val="150000"/>
              </a:lnSpc>
              <a:buClr>
                <a:srgbClr val="00B050"/>
              </a:buClr>
            </a:pPr>
            <a:r>
              <a:rPr lang="en-US" sz="2400" b="1">
                <a:latin typeface="Times New Roman" panose="02020603050405020304" pitchFamily="18" charset="0"/>
                <a:cs typeface="Times New Roman" panose="02020603050405020304" pitchFamily="18" charset="0"/>
              </a:rPr>
              <a:t>Michael Graves (alternate)</a:t>
            </a:r>
          </a:p>
          <a:p>
            <a:pPr lvl="1">
              <a:lnSpc>
                <a:spcPct val="150000"/>
              </a:lnSpc>
              <a:buClr>
                <a:srgbClr val="002060"/>
              </a:buClr>
            </a:pPr>
            <a:r>
              <a:rPr lang="en-US" sz="2600" b="1">
                <a:solidFill>
                  <a:srgbClr val="00B050"/>
                </a:solidFill>
                <a:latin typeface="Times New Roman" panose="02020603050405020304" pitchFamily="18" charset="0"/>
                <a:cs typeface="Times New Roman" panose="02020603050405020304" pitchFamily="18" charset="0"/>
              </a:rPr>
              <a:t>Relative Value Update Committee (RUC)</a:t>
            </a:r>
          </a:p>
          <a:p>
            <a:pPr lvl="2">
              <a:lnSpc>
                <a:spcPct val="150000"/>
              </a:lnSpc>
              <a:buClr>
                <a:srgbClr val="00B050"/>
              </a:buClr>
            </a:pPr>
            <a:r>
              <a:rPr lang="en-US" sz="2400" b="1">
                <a:latin typeface="Times New Roman" panose="02020603050405020304" pitchFamily="18" charset="0"/>
                <a:cs typeface="Times New Roman" panose="02020603050405020304" pitchFamily="18" charset="0"/>
              </a:rPr>
              <a:t>John </a:t>
            </a:r>
            <a:r>
              <a:rPr lang="en-US" sz="2400" b="1" err="1">
                <a:latin typeface="Times New Roman" panose="02020603050405020304" pitchFamily="18" charset="0"/>
                <a:cs typeface="Times New Roman" panose="02020603050405020304" pitchFamily="18" charset="0"/>
              </a:rPr>
              <a:t>Blebea</a:t>
            </a:r>
            <a:endParaRPr lang="en-US" sz="2400" b="1">
              <a:latin typeface="Times New Roman" panose="02020603050405020304" pitchFamily="18" charset="0"/>
              <a:cs typeface="Times New Roman" panose="02020603050405020304" pitchFamily="18" charset="0"/>
            </a:endParaRPr>
          </a:p>
          <a:p>
            <a:pPr lvl="2">
              <a:lnSpc>
                <a:spcPct val="150000"/>
              </a:lnSpc>
              <a:buClr>
                <a:srgbClr val="00B050"/>
              </a:buClr>
            </a:pPr>
            <a:r>
              <a:rPr lang="en-US" sz="2400" b="1">
                <a:latin typeface="Times New Roman" panose="02020603050405020304" pitchFamily="18" charset="0"/>
                <a:cs typeface="Times New Roman" panose="02020603050405020304" pitchFamily="18" charset="0"/>
              </a:rPr>
              <a:t>Marlin Schul</a:t>
            </a:r>
          </a:p>
        </p:txBody>
      </p:sp>
      <p:pic>
        <p:nvPicPr>
          <p:cNvPr id="4" name="Picture 3">
            <a:extLst>
              <a:ext uri="{FF2B5EF4-FFF2-40B4-BE49-F238E27FC236}">
                <a16:creationId xmlns:a16="http://schemas.microsoft.com/office/drawing/2014/main" id="{835F56B1-C6AF-AF5E-7ACA-8ACC781DC139}"/>
              </a:ext>
            </a:extLst>
          </p:cNvPr>
          <p:cNvPicPr>
            <a:picLocks noChangeAspect="1"/>
          </p:cNvPicPr>
          <p:nvPr/>
        </p:nvPicPr>
        <p:blipFill>
          <a:blip r:embed="rId2"/>
          <a:stretch>
            <a:fillRect/>
          </a:stretch>
        </p:blipFill>
        <p:spPr>
          <a:xfrm>
            <a:off x="9380701" y="122237"/>
            <a:ext cx="2641600" cy="1117600"/>
          </a:xfrm>
          <a:prstGeom prst="rect">
            <a:avLst/>
          </a:prstGeom>
        </p:spPr>
      </p:pic>
    </p:spTree>
    <p:extLst>
      <p:ext uri="{BB962C8B-B14F-4D97-AF65-F5344CB8AC3E}">
        <p14:creationId xmlns:p14="http://schemas.microsoft.com/office/powerpoint/2010/main" val="3194674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E55DD-05F3-E7B2-F2B3-A14183F2AF18}"/>
              </a:ext>
            </a:extLst>
          </p:cNvPr>
          <p:cNvSpPr>
            <a:spLocks noGrp="1"/>
          </p:cNvSpPr>
          <p:nvPr>
            <p:ph type="title"/>
          </p:nvPr>
        </p:nvSpPr>
        <p:spPr>
          <a:xfrm>
            <a:off x="94836" y="0"/>
            <a:ext cx="11720174" cy="1287276"/>
          </a:xfrm>
        </p:spPr>
        <p:txBody>
          <a:bodyPr>
            <a:noAutofit/>
          </a:bodyPr>
          <a:lstStyle/>
          <a:p>
            <a:r>
              <a:rPr lang="en-US" b="1">
                <a:solidFill>
                  <a:srgbClr val="C00000"/>
                </a:solidFill>
                <a:latin typeface="Times New Roman" panose="02020603050405020304" pitchFamily="18" charset="0"/>
                <a:cs typeface="Times New Roman" panose="02020603050405020304" pitchFamily="18" charset="0"/>
              </a:rPr>
              <a:t>Ambulatory Phlebectomy – The AVLS Response</a:t>
            </a:r>
          </a:p>
        </p:txBody>
      </p:sp>
      <p:sp>
        <p:nvSpPr>
          <p:cNvPr id="3" name="Content Placeholder 2">
            <a:extLst>
              <a:ext uri="{FF2B5EF4-FFF2-40B4-BE49-F238E27FC236}">
                <a16:creationId xmlns:a16="http://schemas.microsoft.com/office/drawing/2014/main" id="{91CE7C84-B394-6A28-0819-FBFD42F184B6}"/>
              </a:ext>
            </a:extLst>
          </p:cNvPr>
          <p:cNvSpPr>
            <a:spLocks noGrp="1"/>
          </p:cNvSpPr>
          <p:nvPr>
            <p:ph idx="1"/>
          </p:nvPr>
        </p:nvSpPr>
        <p:spPr>
          <a:xfrm>
            <a:off x="264694" y="1048791"/>
            <a:ext cx="11720173" cy="5291849"/>
          </a:xfrm>
        </p:spPr>
        <p:txBody>
          <a:bodyPr>
            <a:normAutofit fontScale="92500"/>
          </a:bodyPr>
          <a:lstStyle/>
          <a:p>
            <a:pPr>
              <a:lnSpc>
                <a:spcPct val="140000"/>
              </a:lnSpc>
              <a:buClr>
                <a:srgbClr val="00B050"/>
              </a:buClr>
            </a:pPr>
            <a:r>
              <a:rPr lang="en-US" b="1">
                <a:latin typeface="Times New Roman" panose="02020603050405020304" pitchFamily="18" charset="0"/>
                <a:cs typeface="Times New Roman" panose="02020603050405020304" pitchFamily="18" charset="0"/>
              </a:rPr>
              <a:t>Phlebectomy codes (2004)</a:t>
            </a:r>
          </a:p>
          <a:p>
            <a:pPr lvl="1">
              <a:lnSpc>
                <a:spcPct val="140000"/>
              </a:lnSpc>
              <a:buClr>
                <a:srgbClr val="002060"/>
              </a:buClr>
            </a:pPr>
            <a:r>
              <a:rPr lang="en-US" b="1">
                <a:solidFill>
                  <a:srgbClr val="00B050"/>
                </a:solidFill>
                <a:latin typeface="Times New Roman" panose="02020603050405020304" pitchFamily="18" charset="0"/>
                <a:cs typeface="Times New Roman" panose="02020603050405020304" pitchFamily="18" charset="0"/>
              </a:rPr>
              <a:t>&lt; 10 incisions (37799, unlisted vascular procedure)</a:t>
            </a:r>
          </a:p>
          <a:p>
            <a:pPr lvl="1">
              <a:lnSpc>
                <a:spcPct val="140000"/>
              </a:lnSpc>
              <a:buClr>
                <a:srgbClr val="002060"/>
              </a:buClr>
            </a:pPr>
            <a:r>
              <a:rPr lang="en-US" b="1">
                <a:solidFill>
                  <a:srgbClr val="00B050"/>
                </a:solidFill>
                <a:latin typeface="Times New Roman" panose="02020603050405020304" pitchFamily="18" charset="0"/>
                <a:cs typeface="Times New Roman" panose="02020603050405020304" pitchFamily="18" charset="0"/>
              </a:rPr>
              <a:t>10 – 20 incision (37765)</a:t>
            </a:r>
          </a:p>
          <a:p>
            <a:pPr lvl="1">
              <a:lnSpc>
                <a:spcPct val="140000"/>
              </a:lnSpc>
              <a:buClr>
                <a:srgbClr val="002060"/>
              </a:buClr>
            </a:pPr>
            <a:r>
              <a:rPr lang="en-US" b="1">
                <a:solidFill>
                  <a:srgbClr val="00B050"/>
                </a:solidFill>
                <a:latin typeface="Times New Roman" panose="02020603050405020304" pitchFamily="18" charset="0"/>
                <a:cs typeface="Times New Roman" panose="02020603050405020304" pitchFamily="18" charset="0"/>
              </a:rPr>
              <a:t>&gt; 20 incisions (37766)</a:t>
            </a:r>
          </a:p>
          <a:p>
            <a:pPr>
              <a:lnSpc>
                <a:spcPct val="140000"/>
              </a:lnSpc>
              <a:buClr>
                <a:srgbClr val="00B050"/>
              </a:buClr>
            </a:pPr>
            <a:r>
              <a:rPr lang="en-US" b="1">
                <a:latin typeface="Times New Roman" panose="02020603050405020304" pitchFamily="18" charset="0"/>
                <a:cs typeface="Times New Roman" panose="02020603050405020304" pitchFamily="18" charset="0"/>
              </a:rPr>
              <a:t>30% cut in phlebectomy reimbursement (2020)</a:t>
            </a:r>
          </a:p>
          <a:p>
            <a:pPr>
              <a:lnSpc>
                <a:spcPct val="140000"/>
              </a:lnSpc>
              <a:buClr>
                <a:srgbClr val="00B050"/>
              </a:buClr>
            </a:pPr>
            <a:r>
              <a:rPr lang="en-US" b="1">
                <a:latin typeface="Times New Roman" panose="02020603050405020304" pitchFamily="18" charset="0"/>
                <a:cs typeface="Times New Roman" panose="02020603050405020304" pitchFamily="18" charset="0"/>
              </a:rPr>
              <a:t>AVLS Phlebectomy Task Force formed to address undervalued physician work </a:t>
            </a:r>
          </a:p>
          <a:p>
            <a:pPr>
              <a:lnSpc>
                <a:spcPct val="140000"/>
              </a:lnSpc>
              <a:buClr>
                <a:srgbClr val="00B050"/>
              </a:buClr>
            </a:pPr>
            <a:r>
              <a:rPr lang="en-US" b="1">
                <a:latin typeface="Times New Roman" panose="02020603050405020304" pitchFamily="18" charset="0"/>
                <a:cs typeface="Times New Roman" panose="02020603050405020304" pitchFamily="18" charset="0"/>
              </a:rPr>
              <a:t>Alternative coding schemes considered based on leg zones (14) rather than number of incisions</a:t>
            </a:r>
          </a:p>
          <a:p>
            <a:endParaRPr lang="en-US"/>
          </a:p>
        </p:txBody>
      </p:sp>
    </p:spTree>
    <p:extLst>
      <p:ext uri="{BB962C8B-B14F-4D97-AF65-F5344CB8AC3E}">
        <p14:creationId xmlns:p14="http://schemas.microsoft.com/office/powerpoint/2010/main" val="38318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10;&#10;Description automatically generated">
            <a:extLst>
              <a:ext uri="{FF2B5EF4-FFF2-40B4-BE49-F238E27FC236}">
                <a16:creationId xmlns:a16="http://schemas.microsoft.com/office/drawing/2014/main" id="{D2E4DD0D-A736-100A-1A7E-FF901BC1AF1E}"/>
              </a:ext>
            </a:extLst>
          </p:cNvPr>
          <p:cNvPicPr>
            <a:picLocks noGrp="1" noChangeAspect="1"/>
          </p:cNvPicPr>
          <p:nvPr>
            <p:ph idx="1"/>
          </p:nvPr>
        </p:nvPicPr>
        <p:blipFill>
          <a:blip r:embed="rId2"/>
          <a:stretch>
            <a:fillRect/>
          </a:stretch>
        </p:blipFill>
        <p:spPr>
          <a:xfrm>
            <a:off x="2955499" y="605159"/>
            <a:ext cx="2373877" cy="4222336"/>
          </a:xfrm>
        </p:spPr>
      </p:pic>
      <p:pic>
        <p:nvPicPr>
          <p:cNvPr id="7" name="Picture 6" descr="Diagram&#10;&#10;Description automatically generated">
            <a:extLst>
              <a:ext uri="{FF2B5EF4-FFF2-40B4-BE49-F238E27FC236}">
                <a16:creationId xmlns:a16="http://schemas.microsoft.com/office/drawing/2014/main" id="{023A3601-2446-8E5D-4951-11CD149A043C}"/>
              </a:ext>
            </a:extLst>
          </p:cNvPr>
          <p:cNvPicPr>
            <a:picLocks noChangeAspect="1"/>
          </p:cNvPicPr>
          <p:nvPr/>
        </p:nvPicPr>
        <p:blipFill>
          <a:blip r:embed="rId3"/>
          <a:stretch>
            <a:fillRect/>
          </a:stretch>
        </p:blipFill>
        <p:spPr>
          <a:xfrm>
            <a:off x="7104529" y="457241"/>
            <a:ext cx="2361869" cy="4222335"/>
          </a:xfrm>
          <a:prstGeom prst="rect">
            <a:avLst/>
          </a:prstGeom>
        </p:spPr>
      </p:pic>
      <p:sp>
        <p:nvSpPr>
          <p:cNvPr id="8" name="TextBox 7">
            <a:extLst>
              <a:ext uri="{FF2B5EF4-FFF2-40B4-BE49-F238E27FC236}">
                <a16:creationId xmlns:a16="http://schemas.microsoft.com/office/drawing/2014/main" id="{83173E51-3C7D-25DF-228F-E103E48DD5DD}"/>
              </a:ext>
            </a:extLst>
          </p:cNvPr>
          <p:cNvSpPr txBox="1"/>
          <p:nvPr/>
        </p:nvSpPr>
        <p:spPr>
          <a:xfrm>
            <a:off x="2017319" y="4881283"/>
            <a:ext cx="7355541" cy="1687963"/>
          </a:xfrm>
          <a:prstGeom prst="rect">
            <a:avLst/>
          </a:prstGeom>
          <a:noFill/>
        </p:spPr>
        <p:txBody>
          <a:bodyPr wrap="square" rtlCol="0">
            <a:spAutoFit/>
          </a:bodyPr>
          <a:lstStyle/>
          <a:p>
            <a:pPr marL="342900" indent="-342900">
              <a:lnSpc>
                <a:spcPct val="150000"/>
              </a:lnSpc>
              <a:buClr>
                <a:srgbClr val="00B050"/>
              </a:buClr>
              <a:buFont typeface="Arial" panose="020B0604020202020204" pitchFamily="34" charset="0"/>
              <a:buChar char="•"/>
            </a:pPr>
            <a:r>
              <a:rPr lang="en-US" sz="2400" b="1">
                <a:solidFill>
                  <a:schemeClr val="accent1">
                    <a:lumMod val="50000"/>
                  </a:schemeClr>
                </a:solidFill>
                <a:latin typeface="Times New Roman" panose="02020603050405020304" pitchFamily="18" charset="0"/>
                <a:cs typeface="Times New Roman" panose="02020603050405020304" pitchFamily="18" charset="0"/>
              </a:rPr>
              <a:t>App introduced December, 2021</a:t>
            </a:r>
          </a:p>
          <a:p>
            <a:pPr marL="342900" indent="-342900">
              <a:lnSpc>
                <a:spcPct val="150000"/>
              </a:lnSpc>
              <a:buClr>
                <a:srgbClr val="00B050"/>
              </a:buClr>
              <a:buFont typeface="Arial" panose="020B0604020202020204" pitchFamily="34" charset="0"/>
              <a:buChar char="•"/>
            </a:pPr>
            <a:r>
              <a:rPr lang="en-US" sz="2400" b="1">
                <a:solidFill>
                  <a:schemeClr val="accent1">
                    <a:lumMod val="50000"/>
                  </a:schemeClr>
                </a:solidFill>
                <a:latin typeface="Times New Roman" panose="02020603050405020304" pitchFamily="18" charset="0"/>
                <a:cs typeface="Times New Roman" panose="02020603050405020304" pitchFamily="18" charset="0"/>
              </a:rPr>
              <a:t>1,196 case submissions to date</a:t>
            </a:r>
          </a:p>
          <a:p>
            <a:pPr marL="342900" indent="-342900">
              <a:lnSpc>
                <a:spcPct val="150000"/>
              </a:lnSpc>
              <a:buClr>
                <a:srgbClr val="00B050"/>
              </a:buClr>
              <a:buFont typeface="Arial" panose="020B0604020202020204" pitchFamily="34" charset="0"/>
              <a:buChar char="•"/>
            </a:pPr>
            <a:r>
              <a:rPr lang="en-US" sz="2400" b="1">
                <a:solidFill>
                  <a:schemeClr val="accent1">
                    <a:lumMod val="50000"/>
                  </a:schemeClr>
                </a:solidFill>
                <a:latin typeface="Times New Roman" panose="02020603050405020304" pitchFamily="18" charset="0"/>
                <a:cs typeface="Times New Roman" panose="02020603050405020304" pitchFamily="18" charset="0"/>
              </a:rPr>
              <a:t>Results to be presented at 2022 Annual Congress</a:t>
            </a:r>
          </a:p>
        </p:txBody>
      </p:sp>
    </p:spTree>
    <p:extLst>
      <p:ext uri="{BB962C8B-B14F-4D97-AF65-F5344CB8AC3E}">
        <p14:creationId xmlns:p14="http://schemas.microsoft.com/office/powerpoint/2010/main" val="200109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10891-4B85-0F7C-8011-30F14D09BE93}"/>
              </a:ext>
            </a:extLst>
          </p:cNvPr>
          <p:cNvSpPr>
            <a:spLocks noGrp="1"/>
          </p:cNvSpPr>
          <p:nvPr>
            <p:ph type="title"/>
          </p:nvPr>
        </p:nvSpPr>
        <p:spPr>
          <a:xfrm>
            <a:off x="119922" y="233561"/>
            <a:ext cx="10417449" cy="473513"/>
          </a:xfrm>
        </p:spPr>
        <p:txBody>
          <a:bodyPr>
            <a:noAutofit/>
          </a:bodyPr>
          <a:lstStyle/>
          <a:p>
            <a:r>
              <a:rPr lang="en-US" sz="3600" b="1">
                <a:solidFill>
                  <a:srgbClr val="C00000"/>
                </a:solidFill>
                <a:latin typeface="Times New Roman" panose="02020603050405020304" pitchFamily="18" charset="0"/>
                <a:cs typeface="Times New Roman" panose="02020603050405020304" pitchFamily="18" charset="0"/>
              </a:rPr>
              <a:t>Center for Medicare &amp; Medicaid Services (CMS)</a:t>
            </a:r>
            <a:endParaRPr lang="en-US" sz="3600">
              <a:solidFill>
                <a:srgbClr val="C00000"/>
              </a:solidFill>
            </a:endParaRPr>
          </a:p>
        </p:txBody>
      </p:sp>
      <p:sp>
        <p:nvSpPr>
          <p:cNvPr id="3" name="Content Placeholder 2">
            <a:extLst>
              <a:ext uri="{FF2B5EF4-FFF2-40B4-BE49-F238E27FC236}">
                <a16:creationId xmlns:a16="http://schemas.microsoft.com/office/drawing/2014/main" id="{566E7CF1-F4FE-673E-5998-BB3BADFCC415}"/>
              </a:ext>
            </a:extLst>
          </p:cNvPr>
          <p:cNvSpPr>
            <a:spLocks noGrp="1"/>
          </p:cNvSpPr>
          <p:nvPr>
            <p:ph idx="1"/>
          </p:nvPr>
        </p:nvSpPr>
        <p:spPr>
          <a:xfrm>
            <a:off x="152400" y="810450"/>
            <a:ext cx="11887200" cy="5562406"/>
          </a:xfrm>
        </p:spPr>
        <p:txBody>
          <a:bodyPr/>
          <a:lstStyle/>
          <a:p>
            <a:pPr>
              <a:lnSpc>
                <a:spcPct val="175000"/>
              </a:lnSpc>
              <a:buClr>
                <a:srgbClr val="00B050"/>
              </a:buClr>
            </a:pPr>
            <a:r>
              <a:rPr lang="en-US" sz="3200" b="1">
                <a:latin typeface="Times New Roman" panose="02020603050405020304" pitchFamily="18" charset="0"/>
                <a:cs typeface="Times New Roman" panose="02020603050405020304" pitchFamily="18" charset="0"/>
              </a:rPr>
              <a:t>Continuous, real-time monitoring of CMS policy announcements</a:t>
            </a:r>
          </a:p>
          <a:p>
            <a:pPr>
              <a:lnSpc>
                <a:spcPct val="175000"/>
              </a:lnSpc>
              <a:buClr>
                <a:srgbClr val="00B050"/>
              </a:buClr>
            </a:pPr>
            <a:r>
              <a:rPr lang="en-US" sz="3200" b="1">
                <a:latin typeface="Times New Roman" panose="02020603050405020304" pitchFamily="18" charset="0"/>
                <a:cs typeface="Times New Roman" panose="02020603050405020304" pitchFamily="18" charset="0"/>
              </a:rPr>
              <a:t>Rapid response to critical policy updates</a:t>
            </a:r>
          </a:p>
          <a:p>
            <a:pPr>
              <a:lnSpc>
                <a:spcPct val="175000"/>
              </a:lnSpc>
              <a:buClr>
                <a:srgbClr val="00B050"/>
              </a:buClr>
            </a:pPr>
            <a:r>
              <a:rPr lang="en-US" sz="3200" b="1">
                <a:latin typeface="Times New Roman" panose="02020603050405020304" pitchFamily="18" charset="0"/>
                <a:cs typeface="Times New Roman" panose="02020603050405020304" pitchFamily="18" charset="0"/>
              </a:rPr>
              <a:t>Development of a member-funded “War Chest”</a:t>
            </a:r>
          </a:p>
          <a:p>
            <a:pPr lvl="1">
              <a:lnSpc>
                <a:spcPct val="175000"/>
              </a:lnSpc>
              <a:buClr>
                <a:srgbClr val="002060"/>
              </a:buClr>
            </a:pPr>
            <a:r>
              <a:rPr lang="en-US" sz="2800" b="1">
                <a:solidFill>
                  <a:srgbClr val="00B050"/>
                </a:solidFill>
                <a:latin typeface="Times New Roman" panose="02020603050405020304" pitchFamily="18" charset="0"/>
                <a:cs typeface="Times New Roman" panose="02020603050405020304" pitchFamily="18" charset="0"/>
              </a:rPr>
              <a:t>116 donors (96% AVLS members)</a:t>
            </a:r>
          </a:p>
          <a:p>
            <a:pPr lvl="1">
              <a:lnSpc>
                <a:spcPct val="175000"/>
              </a:lnSpc>
              <a:buClr>
                <a:srgbClr val="002060"/>
              </a:buClr>
            </a:pPr>
            <a:r>
              <a:rPr lang="en-US" sz="2800" b="1">
                <a:solidFill>
                  <a:srgbClr val="00B050"/>
                </a:solidFill>
                <a:latin typeface="Times New Roman" panose="02020603050405020304" pitchFamily="18" charset="0"/>
                <a:cs typeface="Times New Roman" panose="02020603050405020304" pitchFamily="18" charset="0"/>
              </a:rPr>
              <a:t>Average gift - $1,096</a:t>
            </a:r>
          </a:p>
          <a:p>
            <a:pPr lvl="1">
              <a:lnSpc>
                <a:spcPct val="175000"/>
              </a:lnSpc>
              <a:buClr>
                <a:srgbClr val="002060"/>
              </a:buClr>
            </a:pPr>
            <a:r>
              <a:rPr lang="en-US" sz="2800" b="1">
                <a:solidFill>
                  <a:srgbClr val="00B050"/>
                </a:solidFill>
                <a:latin typeface="Times New Roman" panose="02020603050405020304" pitchFamily="18" charset="0"/>
                <a:cs typeface="Times New Roman" panose="02020603050405020304" pitchFamily="18" charset="0"/>
              </a:rPr>
              <a:t>Total of $126,000 raised</a:t>
            </a:r>
          </a:p>
          <a:p>
            <a:endParaRPr lang="en-US"/>
          </a:p>
        </p:txBody>
      </p:sp>
      <p:pic>
        <p:nvPicPr>
          <p:cNvPr id="4" name="Content Placeholder 4" descr="Logo, company name&#10;&#10;Description automatically generated">
            <a:extLst>
              <a:ext uri="{FF2B5EF4-FFF2-40B4-BE49-F238E27FC236}">
                <a16:creationId xmlns:a16="http://schemas.microsoft.com/office/drawing/2014/main" id="{DF4F521A-B096-7E9A-16E0-C3E06552468E}"/>
              </a:ext>
            </a:extLst>
          </p:cNvPr>
          <p:cNvPicPr>
            <a:picLocks noChangeAspect="1"/>
          </p:cNvPicPr>
          <p:nvPr/>
        </p:nvPicPr>
        <p:blipFill>
          <a:blip r:embed="rId2"/>
          <a:stretch>
            <a:fillRect/>
          </a:stretch>
        </p:blipFill>
        <p:spPr>
          <a:xfrm>
            <a:off x="10409150" y="149752"/>
            <a:ext cx="1662928" cy="641129"/>
          </a:xfrm>
          <a:prstGeom prst="rect">
            <a:avLst/>
          </a:prstGeom>
        </p:spPr>
      </p:pic>
      <p:sp>
        <p:nvSpPr>
          <p:cNvPr id="5" name="Hexagon 4">
            <a:extLst>
              <a:ext uri="{FF2B5EF4-FFF2-40B4-BE49-F238E27FC236}">
                <a16:creationId xmlns:a16="http://schemas.microsoft.com/office/drawing/2014/main" id="{AAE0282D-4437-4DF2-29FB-D27F2D8E353C}"/>
              </a:ext>
            </a:extLst>
          </p:cNvPr>
          <p:cNvSpPr/>
          <p:nvPr/>
        </p:nvSpPr>
        <p:spPr>
          <a:xfrm>
            <a:off x="8875415" y="2765503"/>
            <a:ext cx="2929054" cy="2548120"/>
          </a:xfrm>
          <a:prstGeom prst="hexagon">
            <a:avLst/>
          </a:prstGeom>
          <a:solidFill>
            <a:srgbClr val="C00000"/>
          </a:solidFill>
          <a:ln w="1270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schemeClr val="bg1"/>
              </a:solidFill>
              <a:latin typeface="Times New Roman" panose="02020603050405020304" pitchFamily="18" charset="0"/>
              <a:cs typeface="Times New Roman" panose="02020603050405020304" pitchFamily="18" charset="0"/>
            </a:endParaRPr>
          </a:p>
          <a:p>
            <a:pPr algn="ctr"/>
            <a:endParaRPr lang="en-US" sz="2800" b="1">
              <a:solidFill>
                <a:schemeClr val="bg1"/>
              </a:solidFill>
              <a:latin typeface="Times New Roman" panose="02020603050405020304" pitchFamily="18" charset="0"/>
              <a:cs typeface="Times New Roman" panose="02020603050405020304" pitchFamily="18" charset="0"/>
            </a:endParaRPr>
          </a:p>
          <a:p>
            <a:pPr algn="ctr"/>
            <a:endParaRPr lang="en-US" sz="2800" b="1">
              <a:solidFill>
                <a:schemeClr val="bg1"/>
              </a:solidFill>
              <a:latin typeface="Times New Roman" panose="02020603050405020304" pitchFamily="18" charset="0"/>
              <a:cs typeface="Times New Roman" panose="02020603050405020304" pitchFamily="18" charset="0"/>
            </a:endParaRPr>
          </a:p>
          <a:p>
            <a:pPr algn="ctr">
              <a:lnSpc>
                <a:spcPct val="150000"/>
              </a:lnSpc>
            </a:pPr>
            <a:r>
              <a:rPr lang="en-US" sz="4000" b="1" i="1">
                <a:solidFill>
                  <a:schemeClr val="bg1"/>
                </a:solidFill>
                <a:latin typeface="Times New Roman" panose="02020603050405020304" pitchFamily="18" charset="0"/>
                <a:cs typeface="Times New Roman" panose="02020603050405020304" pitchFamily="18" charset="0"/>
              </a:rPr>
              <a:t>STOP</a:t>
            </a:r>
          </a:p>
          <a:p>
            <a:pPr algn="ctr">
              <a:lnSpc>
                <a:spcPct val="150000"/>
              </a:lnSpc>
            </a:pPr>
            <a:r>
              <a:rPr lang="en-US" sz="4000" b="1" i="1">
                <a:solidFill>
                  <a:schemeClr val="bg1"/>
                </a:solidFill>
                <a:latin typeface="Times New Roman" panose="02020603050405020304" pitchFamily="18" charset="0"/>
                <a:cs typeface="Times New Roman" panose="02020603050405020304" pitchFamily="18" charset="0"/>
              </a:rPr>
              <a:t>CMS-22</a:t>
            </a:r>
            <a:endParaRPr lang="en-US" sz="4000" b="1" i="1">
              <a:solidFill>
                <a:srgbClr val="C00000"/>
              </a:solidFill>
              <a:latin typeface="Times New Roman" panose="02020603050405020304" pitchFamily="18" charset="0"/>
              <a:cs typeface="Times New Roman" panose="02020603050405020304" pitchFamily="18" charset="0"/>
            </a:endParaRPr>
          </a:p>
          <a:p>
            <a:pPr algn="ctr"/>
            <a:endParaRPr lang="en-US">
              <a:solidFill>
                <a:srgbClr val="C00000"/>
              </a:solidFill>
            </a:endParaRPr>
          </a:p>
          <a:p>
            <a:pPr algn="ctr"/>
            <a:endParaRPr lang="en-US">
              <a:solidFill>
                <a:srgbClr val="C00000"/>
              </a:solidFill>
            </a:endParaRPr>
          </a:p>
          <a:p>
            <a:pPr algn="ctr"/>
            <a:endParaRPr lang="en-US">
              <a:solidFill>
                <a:srgbClr val="C00000"/>
              </a:solidFill>
            </a:endParaRPr>
          </a:p>
          <a:p>
            <a:pPr algn="ctr"/>
            <a:endParaRPr lang="en-US">
              <a:solidFill>
                <a:srgbClr val="C00000"/>
              </a:solidFill>
            </a:endParaRPr>
          </a:p>
          <a:p>
            <a:pPr algn="ctr"/>
            <a:r>
              <a:rPr lang="en-US">
                <a:solidFill>
                  <a:srgbClr val="C00000"/>
                </a:solidFill>
              </a:rPr>
              <a:t>ss</a:t>
            </a:r>
          </a:p>
        </p:txBody>
      </p:sp>
    </p:spTree>
    <p:extLst>
      <p:ext uri="{BB962C8B-B14F-4D97-AF65-F5344CB8AC3E}">
        <p14:creationId xmlns:p14="http://schemas.microsoft.com/office/powerpoint/2010/main" val="323655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35811B-3EE1-D64C-8171-9078ADC85DC9}"/>
              </a:ext>
            </a:extLst>
          </p:cNvPr>
          <p:cNvSpPr txBox="1">
            <a:spLocks/>
          </p:cNvSpPr>
          <p:nvPr/>
        </p:nvSpPr>
        <p:spPr>
          <a:xfrm>
            <a:off x="259139" y="0"/>
            <a:ext cx="6891130" cy="1058178"/>
          </a:xfrm>
          <a:prstGeom prst="rect">
            <a:avLst/>
          </a:prstGeom>
        </p:spPr>
        <p:txBody>
          <a:bodyPr>
            <a:noAutofit/>
          </a:bodyPr>
          <a:lstStyle>
            <a:lvl1pPr algn="l" defTabSz="914400" rtl="0" eaLnBrk="1" latinLnBrk="0" hangingPunct="1">
              <a:lnSpc>
                <a:spcPct val="90000"/>
              </a:lnSpc>
              <a:spcBef>
                <a:spcPct val="0"/>
              </a:spcBef>
              <a:buNone/>
              <a:defRPr sz="4400" b="1" i="0" kern="1200">
                <a:solidFill>
                  <a:schemeClr val="tx1"/>
                </a:solidFill>
                <a:latin typeface="Avenir Heavy" panose="02000503020000020003" pitchFamily="2" charset="0"/>
                <a:ea typeface="+mj-ea"/>
                <a:cs typeface="+mj-cs"/>
              </a:defRPr>
            </a:lvl1pPr>
          </a:lstStyle>
          <a:p>
            <a:pPr>
              <a:lnSpc>
                <a:spcPct val="80000"/>
              </a:lnSpc>
            </a:pPr>
            <a:r>
              <a:rPr lang="en-US" sz="4800">
                <a:solidFill>
                  <a:srgbClr val="28477F"/>
                </a:solidFill>
                <a:latin typeface="Times New Roman" panose="02020603050405020304" pitchFamily="18" charset="0"/>
                <a:cs typeface="Times New Roman" panose="02020603050405020304" pitchFamily="18" charset="0"/>
              </a:rPr>
              <a:t>Advocacy</a:t>
            </a:r>
            <a:br>
              <a:rPr lang="en-US" sz="4800">
                <a:latin typeface="Times New Roman" panose="02020603050405020304" pitchFamily="18" charset="0"/>
                <a:cs typeface="Times New Roman" panose="02020603050405020304" pitchFamily="18" charset="0"/>
              </a:rPr>
            </a:br>
            <a:r>
              <a:rPr lang="en-US" sz="2400" i="1">
                <a:solidFill>
                  <a:srgbClr val="7F0002"/>
                </a:solidFill>
                <a:latin typeface="Times New Roman" panose="02020603050405020304" pitchFamily="18" charset="0"/>
                <a:cs typeface="Times New Roman" panose="02020603050405020304" pitchFamily="18" charset="0"/>
              </a:rPr>
              <a:t>Stop CMS-22</a:t>
            </a:r>
          </a:p>
        </p:txBody>
      </p:sp>
      <p:sp>
        <p:nvSpPr>
          <p:cNvPr id="5" name="Content Placeholder 2">
            <a:extLst>
              <a:ext uri="{FF2B5EF4-FFF2-40B4-BE49-F238E27FC236}">
                <a16:creationId xmlns:a16="http://schemas.microsoft.com/office/drawing/2014/main" id="{057C97FE-5300-6349-9824-19F30800D8F3}"/>
              </a:ext>
            </a:extLst>
          </p:cNvPr>
          <p:cNvSpPr txBox="1">
            <a:spLocks/>
          </p:cNvSpPr>
          <p:nvPr/>
        </p:nvSpPr>
        <p:spPr>
          <a:xfrm>
            <a:off x="569495" y="2791349"/>
            <a:ext cx="11049000" cy="20837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i="1">
                <a:solidFill>
                  <a:srgbClr val="00B050"/>
                </a:solidFill>
                <a:effectLst>
                  <a:outerShdw blurRad="50800" dist="38100" algn="l" rotWithShape="0">
                    <a:prstClr val="black">
                      <a:alpha val="40000"/>
                    </a:prstClr>
                  </a:outerShdw>
                </a:effectLst>
                <a:latin typeface="Chalkduster" panose="03050602040202020205" pitchFamily="66" charset="77"/>
                <a:cs typeface="Times New Roman" panose="02020603050405020304" pitchFamily="18" charset="0"/>
              </a:rPr>
              <a:t>Proposed CY 2022 Rule (1751-P)</a:t>
            </a:r>
          </a:p>
          <a:p>
            <a:r>
              <a:rPr lang="en-US" b="1">
                <a:solidFill>
                  <a:srgbClr val="28477F"/>
                </a:solidFill>
                <a:latin typeface="Times New Roman" panose="02020603050405020304" pitchFamily="18" charset="0"/>
                <a:cs typeface="Times New Roman" panose="02020603050405020304" pitchFamily="18" charset="0"/>
              </a:rPr>
              <a:t>3.75% decrease in conversion factor</a:t>
            </a:r>
          </a:p>
          <a:p>
            <a:r>
              <a:rPr lang="en-US" b="1">
                <a:solidFill>
                  <a:srgbClr val="28477F"/>
                </a:solidFill>
                <a:latin typeface="Times New Roman" panose="02020603050405020304" pitchFamily="18" charset="0"/>
                <a:cs typeface="Times New Roman" panose="02020603050405020304" pitchFamily="18" charset="0"/>
              </a:rPr>
              <a:t>Clinical labor update to Medicare Physician Fee Schedule (MPFS)</a:t>
            </a:r>
          </a:p>
          <a:p>
            <a:r>
              <a:rPr lang="en-US" b="1">
                <a:solidFill>
                  <a:srgbClr val="28477F"/>
                </a:solidFill>
                <a:latin typeface="Times New Roman" panose="02020603050405020304" pitchFamily="18" charset="0"/>
                <a:cs typeface="Times New Roman" panose="02020603050405020304" pitchFamily="18" charset="0"/>
              </a:rPr>
              <a:t>Corresponding decrease in practice expense component of MPFS</a:t>
            </a:r>
            <a:endParaRPr lang="en-US">
              <a:solidFill>
                <a:srgbClr val="28477F"/>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503E53A1-DBE0-6544-9FBF-D75DF1569F11}"/>
              </a:ext>
            </a:extLst>
          </p:cNvPr>
          <p:cNvSpPr txBox="1">
            <a:spLocks/>
          </p:cNvSpPr>
          <p:nvPr/>
        </p:nvSpPr>
        <p:spPr>
          <a:xfrm>
            <a:off x="649706" y="4064523"/>
            <a:ext cx="11049000" cy="1618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i="1">
                <a:solidFill>
                  <a:srgbClr val="00B050"/>
                </a:solidFill>
                <a:effectLst>
                  <a:outerShdw blurRad="50800" dist="38100" algn="l" rotWithShape="0">
                    <a:prstClr val="black">
                      <a:alpha val="40000"/>
                    </a:prstClr>
                  </a:outerShdw>
                </a:effectLst>
                <a:latin typeface="Chalkduster" panose="03050602040202020205" pitchFamily="66" charset="77"/>
                <a:cs typeface="Times New Roman" panose="02020603050405020304" pitchFamily="18" charset="0"/>
              </a:rPr>
              <a:t>What This Potentially Meant To Our Members</a:t>
            </a:r>
          </a:p>
          <a:p>
            <a:r>
              <a:rPr lang="en-US" b="1">
                <a:solidFill>
                  <a:srgbClr val="28477F"/>
                </a:solidFill>
                <a:latin typeface="Times New Roman" panose="02020603050405020304" pitchFamily="18" charset="0"/>
                <a:cs typeface="Times New Roman" panose="02020603050405020304" pitchFamily="18" charset="0"/>
              </a:rPr>
              <a:t>Average 20% decrease in 9 common venous codes</a:t>
            </a:r>
          </a:p>
          <a:p>
            <a:r>
              <a:rPr lang="en-US" b="1">
                <a:solidFill>
                  <a:srgbClr val="28477F"/>
                </a:solidFill>
                <a:latin typeface="Times New Roman" panose="02020603050405020304" pitchFamily="18" charset="0"/>
                <a:cs typeface="Times New Roman" panose="02020603050405020304" pitchFamily="18" charset="0"/>
              </a:rPr>
              <a:t>Overall 12% decrease across all venous &amp; lymphatic services</a:t>
            </a:r>
            <a:endParaRPr lang="en-US">
              <a:solidFill>
                <a:srgbClr val="28477F"/>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ACA3AA2-BB70-7D46-BB9A-B32A5593AD6E}"/>
              </a:ext>
            </a:extLst>
          </p:cNvPr>
          <p:cNvSpPr txBox="1"/>
          <p:nvPr/>
        </p:nvSpPr>
        <p:spPr>
          <a:xfrm>
            <a:off x="396722" y="4922850"/>
            <a:ext cx="11301984" cy="954107"/>
          </a:xfrm>
          <a:prstGeom prst="rect">
            <a:avLst/>
          </a:prstGeom>
          <a:noFill/>
        </p:spPr>
        <p:txBody>
          <a:bodyPr wrap="square" rtlCol="0">
            <a:spAutoFit/>
          </a:bodyPr>
          <a:lstStyle/>
          <a:p>
            <a:pPr algn="ctr"/>
            <a:r>
              <a:rPr lang="en-US" sz="2800" b="1" i="1">
                <a:solidFill>
                  <a:srgbClr val="7F0002"/>
                </a:solidFill>
                <a:effectLst>
                  <a:outerShdw blurRad="50800" dist="38100" algn="l" rotWithShape="0">
                    <a:prstClr val="black">
                      <a:alpha val="40000"/>
                    </a:prstClr>
                  </a:outerShdw>
                </a:effectLst>
                <a:latin typeface="Chalkduster" panose="03050602040202020205" pitchFamily="66" charset="77"/>
              </a:rPr>
              <a:t>Critical Threat To Our Member’s Practices, Their Patient’s And The American Vein &amp; Lymphatic Society</a:t>
            </a:r>
          </a:p>
        </p:txBody>
      </p:sp>
    </p:spTree>
    <p:extLst>
      <p:ext uri="{BB962C8B-B14F-4D97-AF65-F5344CB8AC3E}">
        <p14:creationId xmlns:p14="http://schemas.microsoft.com/office/powerpoint/2010/main" val="66273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08333E-7 -0.00926 L 0.00013 -0.26297 " pathEditMode="relative" rAng="0" ptsTypes="AA">
                                      <p:cBhvr>
                                        <p:cTn id="6" dur="500" fill="hold"/>
                                        <p:tgtEl>
                                          <p:spTgt spid="5"/>
                                        </p:tgtEl>
                                        <p:attrNameLst>
                                          <p:attrName>ppt_x</p:attrName>
                                          <p:attrName>ppt_y</p:attrName>
                                        </p:attrNameLst>
                                      </p:cBhvr>
                                      <p:rCtr x="0" y="-12685"/>
                                    </p:animMotion>
                                  </p:childTnLst>
                                </p:cTn>
                              </p:par>
                              <p:par>
                                <p:cTn id="7" presetID="2" presetClass="entr" presetSubtype="4"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500" fill="hold"/>
                                        <p:tgtEl>
                                          <p:spTgt spid="6"/>
                                        </p:tgtEl>
                                        <p:attrNameLst>
                                          <p:attrName>ppt_x</p:attrName>
                                        </p:attrNameLst>
                                      </p:cBhvr>
                                      <p:tavLst>
                                        <p:tav tm="0">
                                          <p:val>
                                            <p:strVal val="#ppt_x"/>
                                          </p:val>
                                        </p:tav>
                                        <p:tav tm="100000">
                                          <p:val>
                                            <p:strVal val="#ppt_x"/>
                                          </p:val>
                                        </p:tav>
                                      </p:tavLst>
                                    </p:anim>
                                    <p:anim calcmode="lin" valueType="num">
                                      <p:cBhvr additive="base">
                                        <p:cTn id="1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2.08333E-7 0.09375 L -0.00638 -0.12315 " pathEditMode="relative" rAng="0" ptsTypes="AA">
                                      <p:cBhvr>
                                        <p:cTn id="14" dur="500" fill="hold"/>
                                        <p:tgtEl>
                                          <p:spTgt spid="6"/>
                                        </p:tgtEl>
                                        <p:attrNameLst>
                                          <p:attrName>ppt_x</p:attrName>
                                          <p:attrName>ppt_y</p:attrName>
                                        </p:attrNameLst>
                                      </p:cBhvr>
                                      <p:rCtr x="-326" y="-10856"/>
                                    </p:animMotion>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A1D263-6E5E-8A45-B623-2E4827850B21}"/>
              </a:ext>
            </a:extLst>
          </p:cNvPr>
          <p:cNvSpPr>
            <a:spLocks noGrp="1"/>
          </p:cNvSpPr>
          <p:nvPr>
            <p:ph type="title"/>
          </p:nvPr>
        </p:nvSpPr>
        <p:spPr>
          <a:xfrm>
            <a:off x="2442133" y="284292"/>
            <a:ext cx="7528034" cy="1001220"/>
          </a:xfrm>
        </p:spPr>
        <p:txBody>
          <a:bodyPr>
            <a:noAutofit/>
          </a:bodyPr>
          <a:lstStyle/>
          <a:p>
            <a:pPr algn="ctr"/>
            <a:r>
              <a:rPr lang="en-US" sz="4000" b="1">
                <a:latin typeface="Times New Roman" panose="02020603050405020304" pitchFamily="18" charset="0"/>
                <a:cs typeface="Times New Roman" panose="02020603050405020304" pitchFamily="18" charset="0"/>
              </a:rPr>
              <a:t>STOP CMS22</a:t>
            </a:r>
            <a:br>
              <a:rPr lang="en-US" sz="4000" b="1">
                <a:latin typeface="Times New Roman" panose="02020603050405020304" pitchFamily="18" charset="0"/>
                <a:cs typeface="Times New Roman" panose="02020603050405020304" pitchFamily="18" charset="0"/>
              </a:rPr>
            </a:br>
            <a:r>
              <a:rPr lang="en-US" sz="4000" b="1" i="1">
                <a:solidFill>
                  <a:srgbClr val="00B050"/>
                </a:solidFill>
                <a:latin typeface="Times New Roman" panose="02020603050405020304" pitchFamily="18" charset="0"/>
                <a:cs typeface="Times New Roman" panose="02020603050405020304" pitchFamily="18" charset="0"/>
              </a:rPr>
              <a:t>The AVLS Response</a:t>
            </a:r>
          </a:p>
        </p:txBody>
      </p:sp>
      <p:grpSp>
        <p:nvGrpSpPr>
          <p:cNvPr id="22" name="Group 21">
            <a:extLst>
              <a:ext uri="{FF2B5EF4-FFF2-40B4-BE49-F238E27FC236}">
                <a16:creationId xmlns:a16="http://schemas.microsoft.com/office/drawing/2014/main" id="{ED2CC441-6197-DF4E-ACC9-E3F336AC9454}"/>
              </a:ext>
            </a:extLst>
          </p:cNvPr>
          <p:cNvGrpSpPr/>
          <p:nvPr/>
        </p:nvGrpSpPr>
        <p:grpSpPr>
          <a:xfrm>
            <a:off x="4193228" y="1460065"/>
            <a:ext cx="3834063" cy="4292597"/>
            <a:chOff x="4193228" y="1965160"/>
            <a:chExt cx="3834063" cy="4292597"/>
          </a:xfrm>
        </p:grpSpPr>
        <p:grpSp>
          <p:nvGrpSpPr>
            <p:cNvPr id="15" name="Group 14">
              <a:extLst>
                <a:ext uri="{FF2B5EF4-FFF2-40B4-BE49-F238E27FC236}">
                  <a16:creationId xmlns:a16="http://schemas.microsoft.com/office/drawing/2014/main" id="{760E04AC-1934-2D49-A2FD-083FA77EBFF4}"/>
                </a:ext>
              </a:extLst>
            </p:cNvPr>
            <p:cNvGrpSpPr/>
            <p:nvPr/>
          </p:nvGrpSpPr>
          <p:grpSpPr>
            <a:xfrm>
              <a:off x="4193228" y="1965160"/>
              <a:ext cx="3834063" cy="1796716"/>
              <a:chOff x="4195010" y="1965160"/>
              <a:chExt cx="3834063" cy="1796716"/>
            </a:xfrm>
          </p:grpSpPr>
          <p:sp>
            <p:nvSpPr>
              <p:cNvPr id="7" name="Rectangle 6">
                <a:extLst>
                  <a:ext uri="{FF2B5EF4-FFF2-40B4-BE49-F238E27FC236}">
                    <a16:creationId xmlns:a16="http://schemas.microsoft.com/office/drawing/2014/main" id="{CE382A25-B104-3A43-8B68-B7D574316A21}"/>
                  </a:ext>
                </a:extLst>
              </p:cNvPr>
              <p:cNvSpPr/>
              <p:nvPr/>
            </p:nvSpPr>
            <p:spPr>
              <a:xfrm>
                <a:off x="4195010" y="1965160"/>
                <a:ext cx="3834063" cy="1796716"/>
              </a:xfrm>
              <a:prstGeom prst="rect">
                <a:avLst/>
              </a:prstGeom>
              <a:gradFill>
                <a:gsLst>
                  <a:gs pos="0">
                    <a:srgbClr val="FF8A39"/>
                  </a:gs>
                  <a:gs pos="67000">
                    <a:srgbClr val="FF8A39"/>
                  </a:gs>
                  <a:gs pos="99000">
                    <a:srgbClr val="C00000"/>
                  </a:gs>
                  <a:gs pos="100000">
                    <a:schemeClr val="accent1">
                      <a:lumMod val="30000"/>
                      <a:lumOff val="7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9F90F0-FD15-9742-9006-AABF888BA867}"/>
                  </a:ext>
                </a:extLst>
              </p:cNvPr>
              <p:cNvSpPr txBox="1"/>
              <p:nvPr/>
            </p:nvSpPr>
            <p:spPr>
              <a:xfrm>
                <a:off x="4636168" y="2601908"/>
                <a:ext cx="2951747" cy="707886"/>
              </a:xfrm>
              <a:prstGeom prst="rect">
                <a:avLst/>
              </a:prstGeom>
              <a:noFill/>
            </p:spPr>
            <p:txBody>
              <a:bodyPr wrap="square" rtlCol="0">
                <a:spAutoFit/>
              </a:bodyPr>
              <a:lstStyle/>
              <a:p>
                <a:pPr algn="ctr"/>
                <a:r>
                  <a:rPr lang="en-US" sz="4000" b="1" i="1">
                    <a:solidFill>
                      <a:schemeClr val="bg1"/>
                    </a:solidFill>
                    <a:latin typeface="Chalkduster" panose="03050602040202020205" pitchFamily="66" charset="77"/>
                  </a:rPr>
                  <a:t>Respond</a:t>
                </a:r>
              </a:p>
            </p:txBody>
          </p:sp>
        </p:grpSp>
        <p:pic>
          <p:nvPicPr>
            <p:cNvPr id="19" name="Picture 18">
              <a:extLst>
                <a:ext uri="{FF2B5EF4-FFF2-40B4-BE49-F238E27FC236}">
                  <a16:creationId xmlns:a16="http://schemas.microsoft.com/office/drawing/2014/main" id="{36C4E75C-159C-AB44-BB50-02C8435520E4}"/>
                </a:ext>
              </a:extLst>
            </p:cNvPr>
            <p:cNvPicPr>
              <a:picLocks noChangeAspect="1"/>
            </p:cNvPicPr>
            <p:nvPr/>
          </p:nvPicPr>
          <p:blipFill>
            <a:blip r:embed="rId3"/>
            <a:stretch>
              <a:fillRect/>
            </a:stretch>
          </p:blipFill>
          <p:spPr>
            <a:xfrm>
              <a:off x="4695324" y="4225757"/>
              <a:ext cx="2705100" cy="2032000"/>
            </a:xfrm>
            <a:prstGeom prst="rect">
              <a:avLst/>
            </a:prstGeom>
          </p:spPr>
        </p:pic>
      </p:grpSp>
      <p:grpSp>
        <p:nvGrpSpPr>
          <p:cNvPr id="23" name="Group 22">
            <a:extLst>
              <a:ext uri="{FF2B5EF4-FFF2-40B4-BE49-F238E27FC236}">
                <a16:creationId xmlns:a16="http://schemas.microsoft.com/office/drawing/2014/main" id="{B638C599-DE2C-6F47-B70E-E3C0667B6992}"/>
              </a:ext>
            </a:extLst>
          </p:cNvPr>
          <p:cNvGrpSpPr/>
          <p:nvPr/>
        </p:nvGrpSpPr>
        <p:grpSpPr>
          <a:xfrm>
            <a:off x="7624011" y="1460067"/>
            <a:ext cx="4493630" cy="4025153"/>
            <a:chOff x="7624011" y="1965160"/>
            <a:chExt cx="4493630" cy="4025153"/>
          </a:xfrm>
        </p:grpSpPr>
        <p:grpSp>
          <p:nvGrpSpPr>
            <p:cNvPr id="16" name="Group 15">
              <a:extLst>
                <a:ext uri="{FF2B5EF4-FFF2-40B4-BE49-F238E27FC236}">
                  <a16:creationId xmlns:a16="http://schemas.microsoft.com/office/drawing/2014/main" id="{B5E51E52-4AAC-D94E-904B-C2A4CD124F1B}"/>
                </a:ext>
              </a:extLst>
            </p:cNvPr>
            <p:cNvGrpSpPr/>
            <p:nvPr/>
          </p:nvGrpSpPr>
          <p:grpSpPr>
            <a:xfrm>
              <a:off x="7988962" y="1965160"/>
              <a:ext cx="3898237" cy="1796716"/>
              <a:chOff x="7988962" y="1965160"/>
              <a:chExt cx="3898237" cy="1796716"/>
            </a:xfrm>
          </p:grpSpPr>
          <p:sp>
            <p:nvSpPr>
              <p:cNvPr id="8" name="Rectangle 7">
                <a:extLst>
                  <a:ext uri="{FF2B5EF4-FFF2-40B4-BE49-F238E27FC236}">
                    <a16:creationId xmlns:a16="http://schemas.microsoft.com/office/drawing/2014/main" id="{995DC512-383A-8F41-82A5-A8BD17A7A2F4}"/>
                  </a:ext>
                </a:extLst>
              </p:cNvPr>
              <p:cNvSpPr/>
              <p:nvPr/>
            </p:nvSpPr>
            <p:spPr>
              <a:xfrm>
                <a:off x="7988962" y="1965160"/>
                <a:ext cx="3834063" cy="17967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840B085-D308-7246-8B5E-8EDC514E3B50}"/>
                  </a:ext>
                </a:extLst>
              </p:cNvPr>
              <p:cNvSpPr txBox="1"/>
              <p:nvPr/>
            </p:nvSpPr>
            <p:spPr>
              <a:xfrm>
                <a:off x="8053136" y="2120645"/>
                <a:ext cx="3834063" cy="1569660"/>
              </a:xfrm>
              <a:prstGeom prst="rect">
                <a:avLst/>
              </a:prstGeom>
              <a:noFill/>
            </p:spPr>
            <p:txBody>
              <a:bodyPr wrap="square" rtlCol="0">
                <a:spAutoFit/>
              </a:bodyPr>
              <a:lstStyle/>
              <a:p>
                <a:pPr algn="ctr"/>
                <a:r>
                  <a:rPr lang="en-US" sz="3200" b="1" i="1">
                    <a:solidFill>
                      <a:srgbClr val="FFFF00"/>
                    </a:solidFill>
                    <a:latin typeface="Chalkduster" panose="03050602040202020205" pitchFamily="66" charset="77"/>
                  </a:rPr>
                  <a:t>Congressional Education &amp; Action</a:t>
                </a:r>
              </a:p>
            </p:txBody>
          </p:sp>
        </p:grpSp>
        <p:sp>
          <p:nvSpPr>
            <p:cNvPr id="20" name="TextBox 19">
              <a:extLst>
                <a:ext uri="{FF2B5EF4-FFF2-40B4-BE49-F238E27FC236}">
                  <a16:creationId xmlns:a16="http://schemas.microsoft.com/office/drawing/2014/main" id="{540EDB5B-C583-5E4C-A851-51DE72B51DB8}"/>
                </a:ext>
              </a:extLst>
            </p:cNvPr>
            <p:cNvSpPr txBox="1"/>
            <p:nvPr/>
          </p:nvSpPr>
          <p:spPr>
            <a:xfrm>
              <a:off x="7624011" y="5159316"/>
              <a:ext cx="4267200" cy="830997"/>
            </a:xfrm>
            <a:prstGeom prst="rect">
              <a:avLst/>
            </a:prstGeom>
            <a:noFill/>
          </p:spPr>
          <p:txBody>
            <a:bodyPr wrap="square" rtlCol="0">
              <a:spAutoFit/>
            </a:bodyPr>
            <a:lstStyle/>
            <a:p>
              <a:pPr marL="457200" indent="-457200">
                <a:buClr>
                  <a:srgbClr val="00B050"/>
                </a:buClr>
                <a:buFont typeface="Arial" panose="020B0604020202020204" pitchFamily="34" charset="0"/>
                <a:buChar char="•"/>
              </a:pPr>
              <a:r>
                <a:rPr lang="en-US" sz="2400" b="1">
                  <a:solidFill>
                    <a:srgbClr val="28477F"/>
                  </a:solidFill>
                  <a:latin typeface="Times New Roman" panose="02020603050405020304" pitchFamily="18" charset="0"/>
                  <a:cs typeface="Times New Roman" panose="02020603050405020304" pitchFamily="18" charset="0"/>
                </a:rPr>
                <a:t>Congressional outreach by individual members</a:t>
              </a:r>
            </a:p>
          </p:txBody>
        </p:sp>
        <p:sp>
          <p:nvSpPr>
            <p:cNvPr id="21" name="TextBox 20">
              <a:extLst>
                <a:ext uri="{FF2B5EF4-FFF2-40B4-BE49-F238E27FC236}">
                  <a16:creationId xmlns:a16="http://schemas.microsoft.com/office/drawing/2014/main" id="{CC2417BF-2AFA-C441-991E-ADB972442DF0}"/>
                </a:ext>
              </a:extLst>
            </p:cNvPr>
            <p:cNvSpPr txBox="1"/>
            <p:nvPr/>
          </p:nvSpPr>
          <p:spPr>
            <a:xfrm>
              <a:off x="7850441" y="4038437"/>
              <a:ext cx="4267200" cy="830997"/>
            </a:xfrm>
            <a:prstGeom prst="rect">
              <a:avLst/>
            </a:prstGeom>
            <a:noFill/>
          </p:spPr>
          <p:txBody>
            <a:bodyPr wrap="square" rtlCol="0">
              <a:spAutoFit/>
            </a:bodyPr>
            <a:lstStyle/>
            <a:p>
              <a:pPr marL="457200" indent="-457200">
                <a:buClr>
                  <a:srgbClr val="00B050"/>
                </a:buClr>
                <a:buFont typeface="Arial" panose="020B0604020202020204" pitchFamily="34" charset="0"/>
                <a:buChar char="•"/>
              </a:pPr>
              <a:r>
                <a:rPr lang="en-US" sz="2400" b="1">
                  <a:solidFill>
                    <a:srgbClr val="28477F"/>
                  </a:solidFill>
                  <a:latin typeface="Times New Roman" panose="02020603050405020304" pitchFamily="18" charset="0"/>
                  <a:cs typeface="Times New Roman" panose="02020603050405020304" pitchFamily="18" charset="0"/>
                </a:rPr>
                <a:t>United Specialists for Patient Access (USPA)</a:t>
              </a:r>
            </a:p>
          </p:txBody>
        </p:sp>
      </p:grpSp>
      <p:grpSp>
        <p:nvGrpSpPr>
          <p:cNvPr id="24" name="Group 23">
            <a:extLst>
              <a:ext uri="{FF2B5EF4-FFF2-40B4-BE49-F238E27FC236}">
                <a16:creationId xmlns:a16="http://schemas.microsoft.com/office/drawing/2014/main" id="{338E8A52-1551-854B-88CB-EB138626A171}"/>
              </a:ext>
            </a:extLst>
          </p:cNvPr>
          <p:cNvGrpSpPr/>
          <p:nvPr/>
        </p:nvGrpSpPr>
        <p:grpSpPr>
          <a:xfrm>
            <a:off x="3962400" y="1460067"/>
            <a:ext cx="4267200" cy="4697505"/>
            <a:chOff x="208549" y="1965160"/>
            <a:chExt cx="4267200" cy="4697505"/>
          </a:xfrm>
        </p:grpSpPr>
        <p:grpSp>
          <p:nvGrpSpPr>
            <p:cNvPr id="14" name="Group 13">
              <a:extLst>
                <a:ext uri="{FF2B5EF4-FFF2-40B4-BE49-F238E27FC236}">
                  <a16:creationId xmlns:a16="http://schemas.microsoft.com/office/drawing/2014/main" id="{BD300592-5393-3D43-BA7D-C4D890B31DB2}"/>
                </a:ext>
              </a:extLst>
            </p:cNvPr>
            <p:cNvGrpSpPr/>
            <p:nvPr/>
          </p:nvGrpSpPr>
          <p:grpSpPr>
            <a:xfrm>
              <a:off x="368968" y="1965160"/>
              <a:ext cx="3834063" cy="1796716"/>
              <a:chOff x="368968" y="1965160"/>
              <a:chExt cx="3834063" cy="1796716"/>
            </a:xfrm>
          </p:grpSpPr>
          <p:sp>
            <p:nvSpPr>
              <p:cNvPr id="6" name="Rectangle 5">
                <a:extLst>
                  <a:ext uri="{FF2B5EF4-FFF2-40B4-BE49-F238E27FC236}">
                    <a16:creationId xmlns:a16="http://schemas.microsoft.com/office/drawing/2014/main" id="{FBDD582B-941E-5244-B349-2FE4A3CE1A55}"/>
                  </a:ext>
                </a:extLst>
              </p:cNvPr>
              <p:cNvSpPr/>
              <p:nvPr/>
            </p:nvSpPr>
            <p:spPr>
              <a:xfrm>
                <a:off x="368968" y="1965160"/>
                <a:ext cx="3834063" cy="1796716"/>
              </a:xfrm>
              <a:prstGeom prst="rect">
                <a:avLst/>
              </a:prstGeom>
              <a:gradFill flip="none" rotWithShape="1">
                <a:gsLst>
                  <a:gs pos="0">
                    <a:srgbClr val="FFFF00"/>
                  </a:gs>
                  <a:gs pos="100000">
                    <a:srgbClr val="FF8A39"/>
                  </a:gs>
                  <a:gs pos="99000">
                    <a:srgbClr val="FF8A39"/>
                  </a:gs>
                  <a:gs pos="100000">
                    <a:schemeClr val="accent1">
                      <a:lumMod val="30000"/>
                      <a:lumOff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EA631A1-2894-B24A-B006-A4B86AA13295}"/>
                  </a:ext>
                </a:extLst>
              </p:cNvPr>
              <p:cNvSpPr txBox="1"/>
              <p:nvPr/>
            </p:nvSpPr>
            <p:spPr>
              <a:xfrm>
                <a:off x="810126" y="2601908"/>
                <a:ext cx="2951747" cy="707886"/>
              </a:xfrm>
              <a:prstGeom prst="rect">
                <a:avLst/>
              </a:prstGeom>
              <a:noFill/>
            </p:spPr>
            <p:txBody>
              <a:bodyPr wrap="square" rtlCol="0">
                <a:spAutoFit/>
              </a:bodyPr>
              <a:lstStyle/>
              <a:p>
                <a:pPr algn="ctr"/>
                <a:r>
                  <a:rPr lang="en-US" sz="4000" b="1" i="1">
                    <a:latin typeface="Chalkduster" panose="03050602040202020205" pitchFamily="66" charset="77"/>
                  </a:rPr>
                  <a:t>Assess</a:t>
                </a:r>
              </a:p>
            </p:txBody>
          </p:sp>
        </p:grpSp>
        <p:sp>
          <p:nvSpPr>
            <p:cNvPr id="17" name="TextBox 16">
              <a:extLst>
                <a:ext uri="{FF2B5EF4-FFF2-40B4-BE49-F238E27FC236}">
                  <a16:creationId xmlns:a16="http://schemas.microsoft.com/office/drawing/2014/main" id="{F8EEE59F-B309-9A40-970B-3742C8C80517}"/>
                </a:ext>
              </a:extLst>
            </p:cNvPr>
            <p:cNvSpPr txBox="1"/>
            <p:nvPr/>
          </p:nvSpPr>
          <p:spPr>
            <a:xfrm>
              <a:off x="208549" y="4010525"/>
              <a:ext cx="4267200" cy="1200329"/>
            </a:xfrm>
            <a:prstGeom prst="rect">
              <a:avLst/>
            </a:prstGeom>
            <a:noFill/>
          </p:spPr>
          <p:txBody>
            <a:bodyPr wrap="square" rtlCol="0">
              <a:spAutoFit/>
            </a:bodyPr>
            <a:lstStyle/>
            <a:p>
              <a:pPr marL="457200" indent="-457200">
                <a:buClr>
                  <a:srgbClr val="00B050"/>
                </a:buClr>
                <a:buFont typeface="Arial" panose="020B0604020202020204" pitchFamily="34" charset="0"/>
                <a:buChar char="•"/>
              </a:pPr>
              <a:r>
                <a:rPr lang="en-US" sz="2400" b="1">
                  <a:solidFill>
                    <a:srgbClr val="28477F"/>
                  </a:solidFill>
                  <a:latin typeface="Times New Roman" panose="02020603050405020304" pitchFamily="18" charset="0"/>
                  <a:cs typeface="Times New Roman" panose="02020603050405020304" pitchFamily="18" charset="0"/>
                </a:rPr>
                <a:t>Cost of shifting care from outpatient to facility setting (Baylor University)</a:t>
              </a:r>
            </a:p>
          </p:txBody>
        </p:sp>
        <p:sp>
          <p:nvSpPr>
            <p:cNvPr id="18" name="TextBox 17">
              <a:extLst>
                <a:ext uri="{FF2B5EF4-FFF2-40B4-BE49-F238E27FC236}">
                  <a16:creationId xmlns:a16="http://schemas.microsoft.com/office/drawing/2014/main" id="{9D981BF4-422D-0341-8282-3BE2EEA86089}"/>
                </a:ext>
              </a:extLst>
            </p:cNvPr>
            <p:cNvSpPr txBox="1"/>
            <p:nvPr/>
          </p:nvSpPr>
          <p:spPr>
            <a:xfrm>
              <a:off x="208549" y="5462336"/>
              <a:ext cx="4267200" cy="1200329"/>
            </a:xfrm>
            <a:prstGeom prst="rect">
              <a:avLst/>
            </a:prstGeom>
            <a:noFill/>
          </p:spPr>
          <p:txBody>
            <a:bodyPr wrap="square" rtlCol="0">
              <a:spAutoFit/>
            </a:bodyPr>
            <a:lstStyle/>
            <a:p>
              <a:pPr marL="457200" indent="-457200">
                <a:buClr>
                  <a:srgbClr val="00B050"/>
                </a:buClr>
                <a:buFont typeface="Arial" panose="020B0604020202020204" pitchFamily="34" charset="0"/>
                <a:buChar char="•"/>
              </a:pPr>
              <a:r>
                <a:rPr lang="en-US" sz="2400" b="1">
                  <a:solidFill>
                    <a:srgbClr val="28477F"/>
                  </a:solidFill>
                  <a:latin typeface="Times New Roman" panose="02020603050405020304" pitchFamily="18" charset="0"/>
                  <a:cs typeface="Times New Roman" panose="02020603050405020304" pitchFamily="18" charset="0"/>
                </a:rPr>
                <a:t>Economic impact to vein specialty practices (Braid-Forbes)</a:t>
              </a:r>
            </a:p>
          </p:txBody>
        </p:sp>
      </p:grpSp>
    </p:spTree>
    <p:extLst>
      <p:ext uri="{BB962C8B-B14F-4D97-AF65-F5344CB8AC3E}">
        <p14:creationId xmlns:p14="http://schemas.microsoft.com/office/powerpoint/2010/main" val="168464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747 0.0007 L -0.30859 0.0007 " pathEditMode="relative" rAng="0" ptsTypes="AA">
                                      <p:cBhvr>
                                        <p:cTn id="6" dur="500" fill="hold"/>
                                        <p:tgtEl>
                                          <p:spTgt spid="24"/>
                                        </p:tgtEl>
                                        <p:attrNameLst>
                                          <p:attrName>ppt_x</p:attrName>
                                          <p:attrName>ppt_y</p:attrName>
                                        </p:attrNameLst>
                                      </p:cBhvr>
                                      <p:rCtr x="-16810" y="0"/>
                                    </p:animMotion>
                                  </p:childTnLst>
                                </p:cTn>
                              </p:par>
                              <p:par>
                                <p:cTn id="7" presetID="22" presetClass="entr" presetSubtype="8"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wipe(left)">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wipe(left)">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68CD0-E39A-B280-7888-78A7F7B0F53D}"/>
              </a:ext>
            </a:extLst>
          </p:cNvPr>
          <p:cNvSpPr>
            <a:spLocks noGrp="1"/>
          </p:cNvSpPr>
          <p:nvPr>
            <p:ph type="title"/>
          </p:nvPr>
        </p:nvSpPr>
        <p:spPr>
          <a:xfrm>
            <a:off x="1669676" y="133652"/>
            <a:ext cx="8852647" cy="889033"/>
          </a:xfrm>
        </p:spPr>
        <p:txBody>
          <a:bodyPr/>
          <a:lstStyle/>
          <a:p>
            <a:pPr algn="ctr"/>
            <a:r>
              <a:rPr lang="en-US" b="1">
                <a:latin typeface="Times New Roman" panose="02020603050405020304" pitchFamily="18" charset="0"/>
                <a:cs typeface="Times New Roman" panose="02020603050405020304" pitchFamily="18" charset="0"/>
              </a:rPr>
              <a:t>Assess</a:t>
            </a:r>
          </a:p>
        </p:txBody>
      </p:sp>
      <p:pic>
        <p:nvPicPr>
          <p:cNvPr id="6" name="Picture 5">
            <a:extLst>
              <a:ext uri="{FF2B5EF4-FFF2-40B4-BE49-F238E27FC236}">
                <a16:creationId xmlns:a16="http://schemas.microsoft.com/office/drawing/2014/main" id="{C65F7B10-E3CF-D823-33D2-61104EE50D1B}"/>
              </a:ext>
            </a:extLst>
          </p:cNvPr>
          <p:cNvPicPr>
            <a:picLocks noChangeAspect="1"/>
          </p:cNvPicPr>
          <p:nvPr/>
        </p:nvPicPr>
        <p:blipFill>
          <a:blip r:embed="rId2"/>
          <a:stretch>
            <a:fillRect/>
          </a:stretch>
        </p:blipFill>
        <p:spPr>
          <a:xfrm>
            <a:off x="2931190" y="2133599"/>
            <a:ext cx="6491106" cy="2656899"/>
          </a:xfrm>
          <a:prstGeom prst="rect">
            <a:avLst/>
          </a:prstGeom>
        </p:spPr>
      </p:pic>
      <p:pic>
        <p:nvPicPr>
          <p:cNvPr id="7" name="Picture 6">
            <a:extLst>
              <a:ext uri="{FF2B5EF4-FFF2-40B4-BE49-F238E27FC236}">
                <a16:creationId xmlns:a16="http://schemas.microsoft.com/office/drawing/2014/main" id="{D16B892D-CBB5-B03C-825D-637DB8598A5C}"/>
              </a:ext>
            </a:extLst>
          </p:cNvPr>
          <p:cNvPicPr>
            <a:picLocks noChangeAspect="1"/>
          </p:cNvPicPr>
          <p:nvPr/>
        </p:nvPicPr>
        <p:blipFill>
          <a:blip r:embed="rId3"/>
          <a:stretch>
            <a:fillRect/>
          </a:stretch>
        </p:blipFill>
        <p:spPr>
          <a:xfrm>
            <a:off x="4576678" y="1431758"/>
            <a:ext cx="6938774" cy="3994483"/>
          </a:xfrm>
          <a:prstGeom prst="rect">
            <a:avLst/>
          </a:prstGeom>
        </p:spPr>
      </p:pic>
      <p:grpSp>
        <p:nvGrpSpPr>
          <p:cNvPr id="17" name="Group 16">
            <a:extLst>
              <a:ext uri="{FF2B5EF4-FFF2-40B4-BE49-F238E27FC236}">
                <a16:creationId xmlns:a16="http://schemas.microsoft.com/office/drawing/2014/main" id="{6B710FA1-D853-4321-656F-DFD84278D7D0}"/>
              </a:ext>
            </a:extLst>
          </p:cNvPr>
          <p:cNvGrpSpPr/>
          <p:nvPr/>
        </p:nvGrpSpPr>
        <p:grpSpPr>
          <a:xfrm>
            <a:off x="5117678" y="1890453"/>
            <a:ext cx="1219200" cy="2913297"/>
            <a:chOff x="5117678" y="1890453"/>
            <a:chExt cx="1219200" cy="2913297"/>
          </a:xfrm>
        </p:grpSpPr>
        <p:sp>
          <p:nvSpPr>
            <p:cNvPr id="8" name="Oval 7">
              <a:extLst>
                <a:ext uri="{FF2B5EF4-FFF2-40B4-BE49-F238E27FC236}">
                  <a16:creationId xmlns:a16="http://schemas.microsoft.com/office/drawing/2014/main" id="{D9668E72-9B06-95FA-62F4-A943A8F3420A}"/>
                </a:ext>
              </a:extLst>
            </p:cNvPr>
            <p:cNvSpPr/>
            <p:nvPr/>
          </p:nvSpPr>
          <p:spPr>
            <a:xfrm>
              <a:off x="5738192" y="4452730"/>
              <a:ext cx="516835" cy="35102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B19B0939-14FA-0C3D-DB21-E362426ED2C0}"/>
                </a:ext>
              </a:extLst>
            </p:cNvPr>
            <p:cNvCxnSpPr>
              <a:stCxn id="8" idx="0"/>
            </p:cNvCxnSpPr>
            <p:nvPr/>
          </p:nvCxnSpPr>
          <p:spPr>
            <a:xfrm flipH="1" flipV="1">
              <a:off x="5738192" y="2756452"/>
              <a:ext cx="258418" cy="169627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74EB1D3-1180-29E7-4D79-EAE9AC38D5B6}"/>
                </a:ext>
              </a:extLst>
            </p:cNvPr>
            <p:cNvSpPr txBox="1"/>
            <p:nvPr/>
          </p:nvSpPr>
          <p:spPr>
            <a:xfrm>
              <a:off x="5117678" y="1890453"/>
              <a:ext cx="1219200" cy="923330"/>
            </a:xfrm>
            <a:prstGeom prst="rect">
              <a:avLst/>
            </a:prstGeom>
            <a:noFill/>
          </p:spPr>
          <p:txBody>
            <a:bodyPr wrap="square" rtlCol="0">
              <a:spAutoFit/>
            </a:bodyPr>
            <a:lstStyle/>
            <a:p>
              <a:pPr algn="ctr"/>
              <a:r>
                <a:rPr lang="en-US" i="1">
                  <a:solidFill>
                    <a:srgbClr val="C00000"/>
                  </a:solidFill>
                  <a:latin typeface="Times New Roman" panose="02020603050405020304" pitchFamily="18" charset="0"/>
                  <a:cs typeface="Times New Roman" panose="02020603050405020304" pitchFamily="18" charset="0"/>
                </a:rPr>
                <a:t>NC Foam, Multiple Veins</a:t>
              </a:r>
            </a:p>
          </p:txBody>
        </p:sp>
      </p:grpSp>
      <p:grpSp>
        <p:nvGrpSpPr>
          <p:cNvPr id="16" name="Group 15">
            <a:extLst>
              <a:ext uri="{FF2B5EF4-FFF2-40B4-BE49-F238E27FC236}">
                <a16:creationId xmlns:a16="http://schemas.microsoft.com/office/drawing/2014/main" id="{8FFDCFF8-65EE-DBEE-7B65-F7233F332A43}"/>
              </a:ext>
            </a:extLst>
          </p:cNvPr>
          <p:cNvGrpSpPr/>
          <p:nvPr/>
        </p:nvGrpSpPr>
        <p:grpSpPr>
          <a:xfrm>
            <a:off x="7858539" y="1831067"/>
            <a:ext cx="2855501" cy="646331"/>
            <a:chOff x="7858539" y="1831067"/>
            <a:chExt cx="2855501" cy="646331"/>
          </a:xfrm>
        </p:grpSpPr>
        <p:sp>
          <p:nvSpPr>
            <p:cNvPr id="9" name="Oval 8">
              <a:extLst>
                <a:ext uri="{FF2B5EF4-FFF2-40B4-BE49-F238E27FC236}">
                  <a16:creationId xmlns:a16="http://schemas.microsoft.com/office/drawing/2014/main" id="{55193B13-FDBC-8D64-9564-9FEDFBECE911}"/>
                </a:ext>
              </a:extLst>
            </p:cNvPr>
            <p:cNvSpPr/>
            <p:nvPr/>
          </p:nvSpPr>
          <p:spPr>
            <a:xfrm>
              <a:off x="10197205" y="2037601"/>
              <a:ext cx="516835" cy="35102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935DEFBA-7AF5-EF89-F290-488FF3DA09A9}"/>
                </a:ext>
              </a:extLst>
            </p:cNvPr>
            <p:cNvCxnSpPr>
              <a:cxnSpLocks/>
            </p:cNvCxnSpPr>
            <p:nvPr/>
          </p:nvCxnSpPr>
          <p:spPr>
            <a:xfrm>
              <a:off x="9260810" y="2213111"/>
              <a:ext cx="93639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0663938-4CB0-930C-915A-BBAE80A20DBC}"/>
                </a:ext>
              </a:extLst>
            </p:cNvPr>
            <p:cNvSpPr txBox="1"/>
            <p:nvPr/>
          </p:nvSpPr>
          <p:spPr>
            <a:xfrm>
              <a:off x="7858539" y="1831067"/>
              <a:ext cx="1526056" cy="646331"/>
            </a:xfrm>
            <a:prstGeom prst="rect">
              <a:avLst/>
            </a:prstGeom>
            <a:noFill/>
          </p:spPr>
          <p:txBody>
            <a:bodyPr wrap="square" rtlCol="0">
              <a:spAutoFit/>
            </a:bodyPr>
            <a:lstStyle/>
            <a:p>
              <a:pPr algn="ctr"/>
              <a:r>
                <a:rPr lang="en-US" i="1">
                  <a:solidFill>
                    <a:srgbClr val="C00000"/>
                  </a:solidFill>
                  <a:latin typeface="Times New Roman" panose="02020603050405020304" pitchFamily="18" charset="0"/>
                  <a:cs typeface="Times New Roman" panose="02020603050405020304" pitchFamily="18" charset="0"/>
                </a:rPr>
                <a:t>Phlebectomy, 10 - 20</a:t>
              </a:r>
            </a:p>
          </p:txBody>
        </p:sp>
      </p:grpSp>
      <p:pic>
        <p:nvPicPr>
          <p:cNvPr id="18" name="Picture 17">
            <a:extLst>
              <a:ext uri="{FF2B5EF4-FFF2-40B4-BE49-F238E27FC236}">
                <a16:creationId xmlns:a16="http://schemas.microsoft.com/office/drawing/2014/main" id="{ABBDE06D-DC5E-F069-CF80-A3904B33BC18}"/>
              </a:ext>
            </a:extLst>
          </p:cNvPr>
          <p:cNvPicPr>
            <a:picLocks noChangeAspect="1"/>
          </p:cNvPicPr>
          <p:nvPr/>
        </p:nvPicPr>
        <p:blipFill>
          <a:blip r:embed="rId4"/>
          <a:stretch>
            <a:fillRect/>
          </a:stretch>
        </p:blipFill>
        <p:spPr>
          <a:xfrm>
            <a:off x="5996608" y="1862026"/>
            <a:ext cx="5650027" cy="3143624"/>
          </a:xfrm>
          <a:prstGeom prst="rect">
            <a:avLst/>
          </a:prstGeom>
        </p:spPr>
      </p:pic>
      <p:sp>
        <p:nvSpPr>
          <p:cNvPr id="19" name="Left Arrow 18">
            <a:extLst>
              <a:ext uri="{FF2B5EF4-FFF2-40B4-BE49-F238E27FC236}">
                <a16:creationId xmlns:a16="http://schemas.microsoft.com/office/drawing/2014/main" id="{D7415CEC-212B-8034-C643-9A2C7517D533}"/>
              </a:ext>
            </a:extLst>
          </p:cNvPr>
          <p:cNvSpPr/>
          <p:nvPr/>
        </p:nvSpPr>
        <p:spPr>
          <a:xfrm>
            <a:off x="7509217" y="2481463"/>
            <a:ext cx="680042" cy="305426"/>
          </a:xfrm>
          <a:prstGeom prst="lef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20">
            <a:extLst>
              <a:ext uri="{FF2B5EF4-FFF2-40B4-BE49-F238E27FC236}">
                <a16:creationId xmlns:a16="http://schemas.microsoft.com/office/drawing/2014/main" id="{802723B5-77D7-234E-28C8-56967E178DAA}"/>
              </a:ext>
            </a:extLst>
          </p:cNvPr>
          <p:cNvGraphicFramePr>
            <a:graphicFrameLocks noGrp="1"/>
          </p:cNvGraphicFramePr>
          <p:nvPr>
            <p:extLst>
              <p:ext uri="{D42A27DB-BD31-4B8C-83A1-F6EECF244321}">
                <p14:modId xmlns:p14="http://schemas.microsoft.com/office/powerpoint/2010/main" val="1818631705"/>
              </p:ext>
            </p:extLst>
          </p:nvPr>
        </p:nvGraphicFramePr>
        <p:xfrm>
          <a:off x="5867401" y="1282010"/>
          <a:ext cx="5695353" cy="3723640"/>
        </p:xfrm>
        <a:graphic>
          <a:graphicData uri="http://schemas.openxmlformats.org/drawingml/2006/table">
            <a:tbl>
              <a:tblPr firstRow="1" bandRow="1">
                <a:tableStyleId>{5C22544A-7EE6-4342-B048-85BDC9FD1C3A}</a:tableStyleId>
              </a:tblPr>
              <a:tblGrid>
                <a:gridCol w="1898451">
                  <a:extLst>
                    <a:ext uri="{9D8B030D-6E8A-4147-A177-3AD203B41FA5}">
                      <a16:colId xmlns:a16="http://schemas.microsoft.com/office/drawing/2014/main" val="1649371860"/>
                    </a:ext>
                  </a:extLst>
                </a:gridCol>
                <a:gridCol w="1898451">
                  <a:extLst>
                    <a:ext uri="{9D8B030D-6E8A-4147-A177-3AD203B41FA5}">
                      <a16:colId xmlns:a16="http://schemas.microsoft.com/office/drawing/2014/main" val="647254908"/>
                    </a:ext>
                  </a:extLst>
                </a:gridCol>
                <a:gridCol w="1898451">
                  <a:extLst>
                    <a:ext uri="{9D8B030D-6E8A-4147-A177-3AD203B41FA5}">
                      <a16:colId xmlns:a16="http://schemas.microsoft.com/office/drawing/2014/main" val="2065056305"/>
                    </a:ext>
                  </a:extLst>
                </a:gridCol>
              </a:tblGrid>
              <a:tr h="370840">
                <a:tc gridSpan="3">
                  <a:txBody>
                    <a:bodyPr/>
                    <a:lstStyle/>
                    <a:p>
                      <a:pPr algn="ctr"/>
                      <a:r>
                        <a:rPr lang="en-US" sz="2800" b="1" i="0">
                          <a:latin typeface="Times New Roman" panose="02020603050405020304" pitchFamily="18" charset="0"/>
                          <a:cs typeface="Times New Roman" panose="02020603050405020304" pitchFamily="18" charset="0"/>
                        </a:rPr>
                        <a:t>Braden-Forbes Study</a:t>
                      </a:r>
                    </a:p>
                    <a:p>
                      <a:pPr algn="ctr"/>
                      <a:r>
                        <a:rPr lang="en-US" sz="2000" b="1" i="1">
                          <a:latin typeface="Times New Roman" panose="02020603050405020304" pitchFamily="18" charset="0"/>
                          <a:cs typeface="Times New Roman" panose="02020603050405020304" pitchFamily="18" charset="0"/>
                        </a:rPr>
                        <a:t>Aim: Assess the impact of CMS CY22 on Venous &amp; Lymphatic Medicine if a recognized specialty</a:t>
                      </a:r>
                    </a:p>
                  </a:txBody>
                  <a:tcPr>
                    <a:lnB w="12700" cap="flat" cmpd="sng" algn="ctr">
                      <a:solidFill>
                        <a:schemeClr val="bg1"/>
                      </a:solidFill>
                      <a:prstDash val="solid"/>
                      <a:round/>
                      <a:headEnd type="none" w="med" len="med"/>
                      <a:tailEnd type="none" w="med" len="med"/>
                    </a:lnB>
                    <a:solidFill>
                      <a:srgbClr val="0070C0"/>
                    </a:solidFill>
                  </a:tcPr>
                </a:tc>
                <a:tc hMerge="1">
                  <a:txBody>
                    <a:bodyPr/>
                    <a:lstStyle/>
                    <a:p>
                      <a:pPr algn="ctr"/>
                      <a:endParaRPr lang="en-US" b="1" i="0" dirty="0">
                        <a:latin typeface="Times New Roman" panose="02020603050405020304" pitchFamily="18" charset="0"/>
                        <a:cs typeface="Times New Roman" panose="02020603050405020304" pitchFamily="18" charset="0"/>
                      </a:endParaRPr>
                    </a:p>
                  </a:txBody>
                  <a:tcPr/>
                </a:tc>
                <a:tc hMerge="1">
                  <a:txBody>
                    <a:bodyPr/>
                    <a:lstStyle/>
                    <a:p>
                      <a:pPr algn="ctr"/>
                      <a:endParaRPr lang="en-US"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51410663"/>
                  </a:ext>
                </a:extLst>
              </a:tr>
              <a:tr h="370840">
                <a:tc>
                  <a:txBody>
                    <a:bodyPr/>
                    <a:lstStyle/>
                    <a:p>
                      <a:pPr algn="ctr"/>
                      <a:r>
                        <a:rPr lang="en-US" b="1" i="0">
                          <a:solidFill>
                            <a:schemeClr val="bg1"/>
                          </a:solidFill>
                          <a:latin typeface="Times New Roman" panose="02020603050405020304" pitchFamily="18" charset="0"/>
                          <a:cs typeface="Times New Roman" panose="02020603050405020304" pitchFamily="18" charset="0"/>
                        </a:rPr>
                        <a:t>Specialty</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algn="ctr"/>
                      <a:r>
                        <a:rPr lang="en-US" b="1" i="0">
                          <a:solidFill>
                            <a:schemeClr val="bg1"/>
                          </a:solidFill>
                          <a:latin typeface="Times New Roman" panose="02020603050405020304" pitchFamily="18" charset="0"/>
                          <a:cs typeface="Times New Roman" panose="02020603050405020304" pitchFamily="18" charset="0"/>
                        </a:rPr>
                        <a:t>2022</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tc>
                  <a:txBody>
                    <a:bodyPr/>
                    <a:lstStyle/>
                    <a:p>
                      <a:pPr algn="ctr"/>
                      <a:r>
                        <a:rPr lang="en-US" b="1" i="0">
                          <a:solidFill>
                            <a:schemeClr val="bg1"/>
                          </a:solidFill>
                          <a:latin typeface="Times New Roman" panose="02020603050405020304" pitchFamily="18" charset="0"/>
                          <a:cs typeface="Times New Roman" panose="02020603050405020304" pitchFamily="18" charset="0"/>
                        </a:rPr>
                        <a:t>2025</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54736628"/>
                  </a:ext>
                </a:extLst>
              </a:tr>
              <a:tr h="370840">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VLM</a:t>
                      </a:r>
                    </a:p>
                  </a:txBody>
                  <a:tcPr>
                    <a:lnT w="38100" cap="flat" cmpd="sng" algn="ctr">
                      <a:solidFill>
                        <a:schemeClr val="bg1"/>
                      </a:solidFill>
                      <a:prstDash val="solid"/>
                      <a:round/>
                      <a:headEnd type="none" w="med" len="med"/>
                      <a:tailEnd type="none" w="med" len="med"/>
                    </a:lnT>
                  </a:tcPr>
                </a:tc>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-6.4%</a:t>
                      </a:r>
                    </a:p>
                  </a:txBody>
                  <a:tcPr>
                    <a:lnT w="38100" cap="flat" cmpd="sng" algn="ctr">
                      <a:solidFill>
                        <a:schemeClr val="bg1"/>
                      </a:solidFill>
                      <a:prstDash val="solid"/>
                      <a:round/>
                      <a:headEnd type="none" w="med" len="med"/>
                      <a:tailEnd type="none" w="med" len="med"/>
                    </a:lnT>
                  </a:tcPr>
                </a:tc>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-14.2%</a:t>
                      </a:r>
                    </a:p>
                  </a:txBody>
                  <a:tcP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410862235"/>
                  </a:ext>
                </a:extLst>
              </a:tr>
              <a:tr h="370840">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IR</a:t>
                      </a:r>
                    </a:p>
                  </a:txBody>
                  <a:tcPr/>
                </a:tc>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-6.6%</a:t>
                      </a:r>
                    </a:p>
                  </a:txBody>
                  <a:tcPr/>
                </a:tc>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-14.3%</a:t>
                      </a:r>
                    </a:p>
                  </a:txBody>
                  <a:tcPr/>
                </a:tc>
                <a:extLst>
                  <a:ext uri="{0D108BD9-81ED-4DB2-BD59-A6C34878D82A}">
                    <a16:rowId xmlns:a16="http://schemas.microsoft.com/office/drawing/2014/main" val="2256968710"/>
                  </a:ext>
                </a:extLst>
              </a:tr>
              <a:tr h="370840">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Vascular Surgery</a:t>
                      </a:r>
                    </a:p>
                  </a:txBody>
                  <a:tcPr/>
                </a:tc>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-6.3%</a:t>
                      </a:r>
                    </a:p>
                  </a:txBody>
                  <a:tcPr/>
                </a:tc>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-12.8%</a:t>
                      </a:r>
                    </a:p>
                  </a:txBody>
                  <a:tcPr/>
                </a:tc>
                <a:extLst>
                  <a:ext uri="{0D108BD9-81ED-4DB2-BD59-A6C34878D82A}">
                    <a16:rowId xmlns:a16="http://schemas.microsoft.com/office/drawing/2014/main" val="2075324343"/>
                  </a:ext>
                </a:extLst>
              </a:tr>
              <a:tr h="370840">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General Surgery</a:t>
                      </a:r>
                    </a:p>
                  </a:txBody>
                  <a:tcPr/>
                </a:tc>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-1.8%</a:t>
                      </a:r>
                    </a:p>
                  </a:txBody>
                  <a:tcPr/>
                </a:tc>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-5.3%</a:t>
                      </a:r>
                    </a:p>
                  </a:txBody>
                  <a:tcPr/>
                </a:tc>
                <a:extLst>
                  <a:ext uri="{0D108BD9-81ED-4DB2-BD59-A6C34878D82A}">
                    <a16:rowId xmlns:a16="http://schemas.microsoft.com/office/drawing/2014/main" val="1442630090"/>
                  </a:ext>
                </a:extLst>
              </a:tr>
              <a:tr h="370840">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Pediatrics</a:t>
                      </a:r>
                    </a:p>
                  </a:txBody>
                  <a:tcPr/>
                </a:tc>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-1.4%</a:t>
                      </a:r>
                    </a:p>
                  </a:txBody>
                  <a:tcPr/>
                </a:tc>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-4.5%</a:t>
                      </a:r>
                    </a:p>
                  </a:txBody>
                  <a:tcPr/>
                </a:tc>
                <a:extLst>
                  <a:ext uri="{0D108BD9-81ED-4DB2-BD59-A6C34878D82A}">
                    <a16:rowId xmlns:a16="http://schemas.microsoft.com/office/drawing/2014/main" val="408445645"/>
                  </a:ext>
                </a:extLst>
              </a:tr>
              <a:tr h="370840">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Family Medicine</a:t>
                      </a:r>
                    </a:p>
                  </a:txBody>
                  <a:tcPr/>
                </a:tc>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-1.0%</a:t>
                      </a:r>
                    </a:p>
                  </a:txBody>
                  <a:tcPr/>
                </a:tc>
                <a:tc>
                  <a:txBody>
                    <a:bodyPr/>
                    <a:lstStyle/>
                    <a:p>
                      <a:pPr algn="ctr"/>
                      <a:r>
                        <a:rPr lang="en-US" b="1" i="0">
                          <a:solidFill>
                            <a:schemeClr val="accent1">
                              <a:lumMod val="50000"/>
                            </a:schemeClr>
                          </a:solidFill>
                          <a:latin typeface="Times New Roman" panose="02020603050405020304" pitchFamily="18" charset="0"/>
                          <a:cs typeface="Times New Roman" panose="02020603050405020304" pitchFamily="18" charset="0"/>
                        </a:rPr>
                        <a:t>-3.2%</a:t>
                      </a:r>
                    </a:p>
                  </a:txBody>
                  <a:tcPr/>
                </a:tc>
                <a:extLst>
                  <a:ext uri="{0D108BD9-81ED-4DB2-BD59-A6C34878D82A}">
                    <a16:rowId xmlns:a16="http://schemas.microsoft.com/office/drawing/2014/main" val="2331006903"/>
                  </a:ext>
                </a:extLst>
              </a:tr>
            </a:tbl>
          </a:graphicData>
        </a:graphic>
      </p:graphicFrame>
    </p:spTree>
    <p:extLst>
      <p:ext uri="{BB962C8B-B14F-4D97-AF65-F5344CB8AC3E}">
        <p14:creationId xmlns:p14="http://schemas.microsoft.com/office/powerpoint/2010/main" val="72421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6"/>
                                        </p:tgtEl>
                                      </p:cBhvr>
                                      <p:by x="75000" y="75000"/>
                                    </p:animScale>
                                  </p:childTnLst>
                                </p:cTn>
                              </p:par>
                              <p:par>
                                <p:cTn id="7" presetID="0" presetClass="path" presetSubtype="0" accel="50000" decel="50000" fill="hold" nodeType="withEffect">
                                  <p:stCondLst>
                                    <p:cond delay="0"/>
                                  </p:stCondLst>
                                  <p:childTnLst>
                                    <p:animMotion origin="layout" path="M 0.01302 0.07431 L -0.23906 -0.21366 " pathEditMode="relative" rAng="0" ptsTypes="AA">
                                      <p:cBhvr>
                                        <p:cTn id="8" dur="500" fill="hold"/>
                                        <p:tgtEl>
                                          <p:spTgt spid="6"/>
                                        </p:tgtEl>
                                        <p:attrNameLst>
                                          <p:attrName>ppt_x</p:attrName>
                                          <p:attrName>ppt_y</p:attrName>
                                        </p:attrNameLst>
                                      </p:cBhvr>
                                      <p:rCtr x="-12604" y="-14398"/>
                                    </p:animMotion>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nodeType="clickEffect">
                                  <p:stCondLst>
                                    <p:cond delay="0"/>
                                  </p:stCondLst>
                                  <p:childTnLst>
                                    <p:animEffect transition="out" filter="dissolv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16"/>
                                        </p:tgtEl>
                                      </p:cBhvr>
                                    </p:animEffect>
                                    <p:set>
                                      <p:cBhvr>
                                        <p:cTn id="30" dur="1" fill="hold">
                                          <p:stCondLst>
                                            <p:cond delay="499"/>
                                          </p:stCondLst>
                                        </p:cTn>
                                        <p:tgtEl>
                                          <p:spTgt spid="16"/>
                                        </p:tgtEl>
                                        <p:attrNameLst>
                                          <p:attrName>style.visibility</p:attrName>
                                        </p:attrNameLst>
                                      </p:cBhvr>
                                      <p:to>
                                        <p:strVal val="hidden"/>
                                      </p:to>
                                    </p:set>
                                  </p:childTnLst>
                                </p:cTn>
                              </p:par>
                              <p:par>
                                <p:cTn id="31" presetID="6" presetClass="emph" presetSubtype="0" fill="hold" nodeType="withEffect">
                                  <p:stCondLst>
                                    <p:cond delay="0"/>
                                  </p:stCondLst>
                                  <p:childTnLst>
                                    <p:animScale>
                                      <p:cBhvr>
                                        <p:cTn id="32" dur="500" fill="hold"/>
                                        <p:tgtEl>
                                          <p:spTgt spid="7"/>
                                        </p:tgtEl>
                                      </p:cBhvr>
                                      <p:by x="60000" y="60000"/>
                                    </p:animScale>
                                  </p:childTnLst>
                                </p:cTn>
                              </p:par>
                              <p:par>
                                <p:cTn id="33" presetID="0" presetClass="path" presetSubtype="0" accel="50000" decel="50000" fill="hold" nodeType="withEffect">
                                  <p:stCondLst>
                                    <p:cond delay="0"/>
                                  </p:stCondLst>
                                  <p:childTnLst>
                                    <p:animMotion origin="layout" path="M -0.01537 -0.02083 L -0.3892 0.19861 " pathEditMode="relative" rAng="0" ptsTypes="AA">
                                      <p:cBhvr>
                                        <p:cTn id="34" dur="500" fill="hold"/>
                                        <p:tgtEl>
                                          <p:spTgt spid="7"/>
                                        </p:tgtEl>
                                        <p:attrNameLst>
                                          <p:attrName>ppt_x</p:attrName>
                                          <p:attrName>ppt_y</p:attrName>
                                        </p:attrNameLst>
                                      </p:cBhvr>
                                      <p:rCtr x="-18698" y="10972"/>
                                    </p:animMotion>
                                  </p:childTnLst>
                                </p:cTn>
                              </p:par>
                              <p:par>
                                <p:cTn id="35" presetID="2" presetClass="entr" presetSubtype="2"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right)">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1" nodeType="clickEffect">
                                  <p:stCondLst>
                                    <p:cond delay="0"/>
                                  </p:stCondLst>
                                  <p:childTnLst>
                                    <p:animEffect transition="out" filter="dissolve">
                                      <p:cBhvr>
                                        <p:cTn id="47" dur="500"/>
                                        <p:tgtEl>
                                          <p:spTgt spid="19"/>
                                        </p:tgtEl>
                                      </p:cBhvr>
                                    </p:animEffect>
                                    <p:set>
                                      <p:cBhvr>
                                        <p:cTn id="48" dur="1" fill="hold">
                                          <p:stCondLst>
                                            <p:cond delay="499"/>
                                          </p:stCondLst>
                                        </p:cTn>
                                        <p:tgtEl>
                                          <p:spTgt spid="19"/>
                                        </p:tgtEl>
                                        <p:attrNameLst>
                                          <p:attrName>style.visibility</p:attrName>
                                        </p:attrNameLst>
                                      </p:cBhvr>
                                      <p:to>
                                        <p:strVal val="hidden"/>
                                      </p:to>
                                    </p:set>
                                  </p:childTnLst>
                                </p:cTn>
                              </p:par>
                              <p:par>
                                <p:cTn id="49" presetID="9" presetClass="exit" presetSubtype="0" fill="hold" nodeType="withEffect">
                                  <p:stCondLst>
                                    <p:cond delay="0"/>
                                  </p:stCondLst>
                                  <p:childTnLst>
                                    <p:animEffect transition="out" filter="dissolve">
                                      <p:cBhvr>
                                        <p:cTn id="50" dur="500"/>
                                        <p:tgtEl>
                                          <p:spTgt spid="18"/>
                                        </p:tgtEl>
                                      </p:cBhvr>
                                    </p:animEffect>
                                    <p:set>
                                      <p:cBhvr>
                                        <p:cTn id="51" dur="1" fill="hold">
                                          <p:stCondLst>
                                            <p:cond delay="499"/>
                                          </p:stCondLst>
                                        </p:cTn>
                                        <p:tgtEl>
                                          <p:spTgt spid="18"/>
                                        </p:tgtEl>
                                        <p:attrNameLst>
                                          <p:attrName>style.visibility</p:attrName>
                                        </p:attrNameLst>
                                      </p:cBhvr>
                                      <p:to>
                                        <p:strVal val="hidden"/>
                                      </p:to>
                                    </p:set>
                                  </p:childTnLst>
                                </p:cTn>
                              </p:par>
                              <p:par>
                                <p:cTn id="52" presetID="9" presetClass="exit" presetSubtype="0" fill="hold" nodeType="withEffect">
                                  <p:stCondLst>
                                    <p:cond delay="0"/>
                                  </p:stCondLst>
                                  <p:childTnLst>
                                    <p:animEffect transition="out" filter="dissolv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par>
                                <p:cTn id="55" presetID="0" presetClass="path" presetSubtype="0" accel="50000" decel="50000" fill="hold" nodeType="withEffect">
                                  <p:stCondLst>
                                    <p:cond delay="0"/>
                                  </p:stCondLst>
                                  <p:childTnLst>
                                    <p:animMotion origin="layout" path="M -0.23789 -0.20764 L -0.25599 -0.03403 " pathEditMode="relative" rAng="0" ptsTypes="AA">
                                      <p:cBhvr>
                                        <p:cTn id="56" dur="500" fill="hold"/>
                                        <p:tgtEl>
                                          <p:spTgt spid="6"/>
                                        </p:tgtEl>
                                        <p:attrNameLst>
                                          <p:attrName>ppt_x</p:attrName>
                                          <p:attrName>ppt_y</p:attrName>
                                        </p:attrNameLst>
                                      </p:cBhvr>
                                      <p:rCtr x="-911" y="8681"/>
                                    </p:animMotion>
                                  </p:childTnLst>
                                </p:cTn>
                              </p:par>
                              <p:par>
                                <p:cTn id="57" presetID="22" presetClass="entr" presetSubtype="8" fill="hold"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left)">
                                      <p:cBhvr>
                                        <p:cTn id="5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E9F4C-96AF-8A73-9D95-F9D798EDC7DF}"/>
              </a:ext>
            </a:extLst>
          </p:cNvPr>
          <p:cNvSpPr txBox="1"/>
          <p:nvPr/>
        </p:nvSpPr>
        <p:spPr>
          <a:xfrm>
            <a:off x="5451675" y="2136338"/>
            <a:ext cx="3194613" cy="2585323"/>
          </a:xfrm>
          <a:prstGeom prst="rect">
            <a:avLst/>
          </a:prstGeom>
          <a:noFill/>
        </p:spPr>
        <p:txBody>
          <a:bodyPr wrap="square" rtlCol="0">
            <a:spAutoFit/>
          </a:bodyPr>
          <a:lstStyle/>
          <a:p>
            <a:r>
              <a:rPr lang="en-US" sz="5400" b="1" i="1">
                <a:solidFill>
                  <a:srgbClr val="002060"/>
                </a:solidFill>
                <a:latin typeface="Times New Roman" panose="02020603050405020304" pitchFamily="18" charset="0"/>
                <a:cs typeface="Times New Roman" panose="02020603050405020304" pitchFamily="18" charset="0"/>
              </a:rPr>
              <a:t>Advocacy</a:t>
            </a:r>
          </a:p>
          <a:p>
            <a:r>
              <a:rPr lang="en-US" sz="5400" b="1" i="1">
                <a:solidFill>
                  <a:srgbClr val="C00000"/>
                </a:solidFill>
                <a:latin typeface="Times New Roman" panose="02020603050405020304" pitchFamily="18" charset="0"/>
                <a:cs typeface="Times New Roman" panose="02020603050405020304" pitchFamily="18" charset="0"/>
              </a:rPr>
              <a:t>Research</a:t>
            </a:r>
          </a:p>
          <a:p>
            <a:r>
              <a:rPr lang="en-US" sz="5400" b="1" i="1">
                <a:solidFill>
                  <a:srgbClr val="00B050"/>
                </a:solidFill>
                <a:latin typeface="Times New Roman" panose="02020603050405020304" pitchFamily="18" charset="0"/>
                <a:cs typeface="Times New Roman" panose="02020603050405020304" pitchFamily="18" charset="0"/>
              </a:rPr>
              <a:t>Education</a:t>
            </a:r>
          </a:p>
        </p:txBody>
      </p:sp>
      <p:sp>
        <p:nvSpPr>
          <p:cNvPr id="3" name="TextBox 2">
            <a:extLst>
              <a:ext uri="{FF2B5EF4-FFF2-40B4-BE49-F238E27FC236}">
                <a16:creationId xmlns:a16="http://schemas.microsoft.com/office/drawing/2014/main" id="{303BF29B-CE1F-CEE1-C961-A6C148421740}"/>
              </a:ext>
            </a:extLst>
          </p:cNvPr>
          <p:cNvSpPr txBox="1"/>
          <p:nvPr/>
        </p:nvSpPr>
        <p:spPr>
          <a:xfrm>
            <a:off x="5451675" y="2136338"/>
            <a:ext cx="3194613" cy="923330"/>
          </a:xfrm>
          <a:prstGeom prst="rect">
            <a:avLst/>
          </a:prstGeom>
          <a:noFill/>
        </p:spPr>
        <p:txBody>
          <a:bodyPr wrap="square" rtlCol="0">
            <a:spAutoFit/>
          </a:bodyPr>
          <a:lstStyle/>
          <a:p>
            <a:r>
              <a:rPr lang="en-US" sz="5400" b="1" i="1" dirty="0">
                <a:solidFill>
                  <a:srgbClr val="002060"/>
                </a:solidFill>
                <a:latin typeface="Times New Roman" panose="02020603050405020304" pitchFamily="18" charset="0"/>
                <a:cs typeface="Times New Roman" panose="02020603050405020304" pitchFamily="18" charset="0"/>
              </a:rPr>
              <a:t>Advocacy</a:t>
            </a:r>
          </a:p>
        </p:txBody>
      </p:sp>
      <p:sp>
        <p:nvSpPr>
          <p:cNvPr id="4" name="TextBox 3">
            <a:extLst>
              <a:ext uri="{FF2B5EF4-FFF2-40B4-BE49-F238E27FC236}">
                <a16:creationId xmlns:a16="http://schemas.microsoft.com/office/drawing/2014/main" id="{8EEDDE30-B409-A7BB-E67F-477BDD2AE2A0}"/>
              </a:ext>
            </a:extLst>
          </p:cNvPr>
          <p:cNvSpPr txBox="1"/>
          <p:nvPr/>
        </p:nvSpPr>
        <p:spPr>
          <a:xfrm>
            <a:off x="3954682" y="2932609"/>
            <a:ext cx="1288649" cy="923330"/>
          </a:xfrm>
          <a:prstGeom prst="rect">
            <a:avLst/>
          </a:prstGeom>
          <a:noFill/>
        </p:spPr>
        <p:txBody>
          <a:bodyPr wrap="square" rtlCol="0">
            <a:spAutoFit/>
          </a:bodyPr>
          <a:lstStyle/>
          <a:p>
            <a:r>
              <a:rPr lang="en-US" sz="5400" b="1" i="1">
                <a:solidFill>
                  <a:srgbClr val="002060"/>
                </a:solidFill>
                <a:latin typeface="Times New Roman" panose="02020603050405020304" pitchFamily="18" charset="0"/>
                <a:cs typeface="Times New Roman" panose="02020603050405020304" pitchFamily="18" charset="0"/>
              </a:rPr>
              <a:t>WE</a:t>
            </a:r>
            <a:endParaRPr lang="en-US" sz="5400" b="1" i="1">
              <a:solidFill>
                <a:srgbClr val="00B050"/>
              </a:solidFill>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147A32A0-3942-64E7-23F6-05AB09164EAD}"/>
              </a:ext>
            </a:extLst>
          </p:cNvPr>
          <p:cNvSpPr txBox="1">
            <a:spLocks/>
          </p:cNvSpPr>
          <p:nvPr/>
        </p:nvSpPr>
        <p:spPr>
          <a:xfrm>
            <a:off x="838200" y="3429000"/>
            <a:ext cx="10515600" cy="21299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b="1" i="1">
                <a:solidFill>
                  <a:srgbClr val="00B050"/>
                </a:solidFill>
                <a:latin typeface="Times New Roman" panose="02020603050405020304" pitchFamily="18" charset="0"/>
                <a:cs typeface="Times New Roman" panose="02020603050405020304" pitchFamily="18" charset="0"/>
              </a:rPr>
              <a:t>Infrastructure built for effective advocacy</a:t>
            </a:r>
          </a:p>
          <a:p>
            <a:pPr lvl="1"/>
            <a:r>
              <a:rPr lang="en-US" b="1">
                <a:latin typeface="Times New Roman" panose="02020603050405020304" pitchFamily="18" charset="0"/>
                <a:cs typeface="Times New Roman" panose="02020603050405020304" pitchFamily="18" charset="0"/>
              </a:rPr>
              <a:t>Full-time Advocacy Director – Robert White</a:t>
            </a:r>
          </a:p>
          <a:p>
            <a:pPr lvl="1"/>
            <a:r>
              <a:rPr lang="en-US" b="1">
                <a:latin typeface="Times New Roman" panose="02020603050405020304" pitchFamily="18" charset="0"/>
                <a:cs typeface="Times New Roman" panose="02020603050405020304" pitchFamily="18" charset="0"/>
              </a:rPr>
              <a:t>Board-level Advocacy &amp; Health Policy Committee</a:t>
            </a:r>
          </a:p>
          <a:p>
            <a:pPr lvl="1"/>
            <a:r>
              <a:rPr lang="en-US" b="1">
                <a:latin typeface="Times New Roman" panose="02020603050405020304" pitchFamily="18" charset="0"/>
                <a:cs typeface="Times New Roman" panose="02020603050405020304" pitchFamily="18" charset="0"/>
              </a:rPr>
              <a:t>Effective representation at the AMA (HOD, CPT, RUC)</a:t>
            </a:r>
          </a:p>
          <a:p>
            <a:pPr lvl="1"/>
            <a:r>
              <a:rPr lang="en-US" b="1">
                <a:latin typeface="Times New Roman" panose="02020603050405020304" pitchFamily="18" charset="0"/>
                <a:cs typeface="Times New Roman" panose="02020603050405020304" pitchFamily="18" charset="0"/>
              </a:rPr>
              <a:t>Relationships established with other societies (AVF, SVS, SIR, OEIS)</a:t>
            </a:r>
            <a:endParaRPr lang="en-US" b="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287BA358-D6CD-7F5A-E60A-5C6A73452E25}"/>
              </a:ext>
            </a:extLst>
          </p:cNvPr>
          <p:cNvPicPr>
            <a:picLocks noChangeAspect="1"/>
          </p:cNvPicPr>
          <p:nvPr/>
        </p:nvPicPr>
        <p:blipFill>
          <a:blip r:embed="rId3"/>
          <a:stretch>
            <a:fillRect/>
          </a:stretch>
        </p:blipFill>
        <p:spPr>
          <a:xfrm>
            <a:off x="1907660" y="873988"/>
            <a:ext cx="1585272" cy="2377908"/>
          </a:xfrm>
          <a:prstGeom prst="rect">
            <a:avLst/>
          </a:prstGeom>
        </p:spPr>
      </p:pic>
      <p:pic>
        <p:nvPicPr>
          <p:cNvPr id="7" name="Picture 6">
            <a:extLst>
              <a:ext uri="{FF2B5EF4-FFF2-40B4-BE49-F238E27FC236}">
                <a16:creationId xmlns:a16="http://schemas.microsoft.com/office/drawing/2014/main" id="{D59D835E-DDBE-4FEA-F495-E2884BC21021}"/>
              </a:ext>
            </a:extLst>
          </p:cNvPr>
          <p:cNvPicPr>
            <a:picLocks noChangeAspect="1"/>
          </p:cNvPicPr>
          <p:nvPr/>
        </p:nvPicPr>
        <p:blipFill>
          <a:blip r:embed="rId4"/>
          <a:stretch>
            <a:fillRect/>
          </a:stretch>
        </p:blipFill>
        <p:spPr>
          <a:xfrm>
            <a:off x="5228266" y="962540"/>
            <a:ext cx="1466614" cy="2377908"/>
          </a:xfrm>
          <a:prstGeom prst="rect">
            <a:avLst/>
          </a:prstGeom>
        </p:spPr>
      </p:pic>
      <p:pic>
        <p:nvPicPr>
          <p:cNvPr id="8" name="Picture 7">
            <a:extLst>
              <a:ext uri="{FF2B5EF4-FFF2-40B4-BE49-F238E27FC236}">
                <a16:creationId xmlns:a16="http://schemas.microsoft.com/office/drawing/2014/main" id="{4A6F59D5-27E0-D3C0-02DD-842BE060A18A}"/>
              </a:ext>
            </a:extLst>
          </p:cNvPr>
          <p:cNvPicPr>
            <a:picLocks noChangeAspect="1"/>
          </p:cNvPicPr>
          <p:nvPr/>
        </p:nvPicPr>
        <p:blipFill>
          <a:blip r:embed="rId5"/>
          <a:stretch>
            <a:fillRect/>
          </a:stretch>
        </p:blipFill>
        <p:spPr>
          <a:xfrm>
            <a:off x="8430215" y="886020"/>
            <a:ext cx="2077626" cy="2377908"/>
          </a:xfrm>
          <a:prstGeom prst="rect">
            <a:avLst/>
          </a:prstGeom>
        </p:spPr>
      </p:pic>
      <p:graphicFrame>
        <p:nvGraphicFramePr>
          <p:cNvPr id="9" name="Table 4">
            <a:extLst>
              <a:ext uri="{FF2B5EF4-FFF2-40B4-BE49-F238E27FC236}">
                <a16:creationId xmlns:a16="http://schemas.microsoft.com/office/drawing/2014/main" id="{2C552D3F-F571-97E9-15DC-6701A0665DB3}"/>
              </a:ext>
            </a:extLst>
          </p:cNvPr>
          <p:cNvGraphicFramePr>
            <a:graphicFrameLocks noGrp="1"/>
          </p:cNvGraphicFramePr>
          <p:nvPr>
            <p:extLst>
              <p:ext uri="{D42A27DB-BD31-4B8C-83A1-F6EECF244321}">
                <p14:modId xmlns:p14="http://schemas.microsoft.com/office/powerpoint/2010/main" val="730124721"/>
              </p:ext>
            </p:extLst>
          </p:nvPr>
        </p:nvGraphicFramePr>
        <p:xfrm>
          <a:off x="381084" y="3137063"/>
          <a:ext cx="11417442" cy="741680"/>
        </p:xfrm>
        <a:graphic>
          <a:graphicData uri="http://schemas.openxmlformats.org/drawingml/2006/table">
            <a:tbl>
              <a:tblPr firstRow="1" bandRow="1">
                <a:tableStyleId>{5C22544A-7EE6-4342-B048-85BDC9FD1C3A}</a:tableStyleId>
              </a:tblPr>
              <a:tblGrid>
                <a:gridCol w="3902152">
                  <a:extLst>
                    <a:ext uri="{9D8B030D-6E8A-4147-A177-3AD203B41FA5}">
                      <a16:colId xmlns:a16="http://schemas.microsoft.com/office/drawing/2014/main" val="2254684476"/>
                    </a:ext>
                  </a:extLst>
                </a:gridCol>
                <a:gridCol w="7515290">
                  <a:extLst>
                    <a:ext uri="{9D8B030D-6E8A-4147-A177-3AD203B41FA5}">
                      <a16:colId xmlns:a16="http://schemas.microsoft.com/office/drawing/2014/main" val="2363681071"/>
                    </a:ext>
                  </a:extLst>
                </a:gridCol>
              </a:tblGrid>
              <a:tr h="370840">
                <a:tc>
                  <a:txBody>
                    <a:bodyPr/>
                    <a:lstStyle/>
                    <a:p>
                      <a:pPr algn="ctr"/>
                      <a:r>
                        <a:rPr lang="en-US" b="1" i="1" dirty="0">
                          <a:latin typeface="Times New Roman" panose="02020603050405020304" pitchFamily="18" charset="0"/>
                          <a:cs typeface="Times New Roman" panose="02020603050405020304" pitchFamily="18" charset="0"/>
                        </a:rPr>
                        <a:t>Target</a:t>
                      </a:r>
                    </a:p>
                  </a:txBody>
                  <a:tcPr>
                    <a:lnB w="38100" cmpd="sng">
                      <a:noFill/>
                    </a:lnB>
                  </a:tcPr>
                </a:tc>
                <a:tc>
                  <a:txBody>
                    <a:bodyPr/>
                    <a:lstStyle/>
                    <a:p>
                      <a:pPr algn="ctr"/>
                      <a:r>
                        <a:rPr lang="en-US" b="1" i="1">
                          <a:latin typeface="Times New Roman" panose="02020603050405020304" pitchFamily="18" charset="0"/>
                          <a:cs typeface="Times New Roman" panose="02020603050405020304" pitchFamily="18" charset="0"/>
                        </a:rPr>
                        <a:t>Response</a:t>
                      </a:r>
                    </a:p>
                  </a:txBody>
                  <a:tcPr>
                    <a:lnB w="38100" cmpd="sng">
                      <a:noFill/>
                    </a:lnB>
                  </a:tcPr>
                </a:tc>
                <a:extLst>
                  <a:ext uri="{0D108BD9-81ED-4DB2-BD59-A6C34878D82A}">
                    <a16:rowId xmlns:a16="http://schemas.microsoft.com/office/drawing/2014/main" val="2741593113"/>
                  </a:ext>
                </a:extLst>
              </a:tr>
              <a:tr h="370840">
                <a:tc>
                  <a:txBody>
                    <a:bodyPr/>
                    <a:lstStyle/>
                    <a:p>
                      <a:pPr algn="ctr"/>
                      <a:r>
                        <a:rPr lang="en-US" b="1" i="1" dirty="0">
                          <a:solidFill>
                            <a:srgbClr val="0070C0"/>
                          </a:solidFill>
                          <a:latin typeface="Times New Roman" panose="02020603050405020304" pitchFamily="18" charset="0"/>
                          <a:cs typeface="Times New Roman" panose="02020603050405020304" pitchFamily="18" charset="0"/>
                        </a:rPr>
                        <a:t>American Medical Association (AMA)</a:t>
                      </a:r>
                    </a:p>
                  </a:txBody>
                  <a:tcPr>
                    <a:lnL w="12700" cmpd="sng">
                      <a:noFill/>
                    </a:lnL>
                    <a:lnT w="38100" cmpd="sng">
                      <a:noFill/>
                    </a:lnT>
                    <a:lnB w="12700" cmpd="sng">
                      <a:noFill/>
                    </a:lnB>
                    <a:solidFill>
                      <a:schemeClr val="bg1">
                        <a:lumMod val="95000"/>
                      </a:schemeClr>
                    </a:solidFill>
                  </a:tcPr>
                </a:tc>
                <a:tc>
                  <a:txBody>
                    <a:bodyPr/>
                    <a:lstStyle/>
                    <a:p>
                      <a:pPr marL="285750" indent="-285750" algn="ctr">
                        <a:buClr>
                          <a:srgbClr val="00B050"/>
                        </a:buClr>
                        <a:buFont typeface="Arial" panose="020B0604020202020204" pitchFamily="34" charset="0"/>
                        <a:buChar char="•"/>
                      </a:pPr>
                      <a:r>
                        <a:rPr lang="en-US" b="1" i="1" dirty="0">
                          <a:solidFill>
                            <a:srgbClr val="0070C0"/>
                          </a:solidFill>
                          <a:latin typeface="Times New Roman" panose="02020603050405020304" pitchFamily="18" charset="0"/>
                          <a:cs typeface="Times New Roman" panose="02020603050405020304" pitchFamily="18" charset="0"/>
                        </a:rPr>
                        <a:t>Phlebectomy task force established in response to 30% cut (2020)</a:t>
                      </a:r>
                    </a:p>
                  </a:txBody>
                  <a:tcPr>
                    <a:lnR w="12700" cmpd="sng">
                      <a:noFill/>
                    </a:lnR>
                    <a:lnT w="38100" cmpd="sng">
                      <a:noFill/>
                    </a:lnT>
                    <a:lnB w="12700" cmpd="sng">
                      <a:noFill/>
                    </a:lnB>
                    <a:solidFill>
                      <a:schemeClr val="bg1">
                        <a:lumMod val="95000"/>
                      </a:schemeClr>
                    </a:solidFill>
                  </a:tcPr>
                </a:tc>
                <a:extLst>
                  <a:ext uri="{0D108BD9-81ED-4DB2-BD59-A6C34878D82A}">
                    <a16:rowId xmlns:a16="http://schemas.microsoft.com/office/drawing/2014/main" val="3701568480"/>
                  </a:ext>
                </a:extLst>
              </a:tr>
            </a:tbl>
          </a:graphicData>
        </a:graphic>
      </p:graphicFrame>
      <p:graphicFrame>
        <p:nvGraphicFramePr>
          <p:cNvPr id="10" name="Table 9">
            <a:extLst>
              <a:ext uri="{FF2B5EF4-FFF2-40B4-BE49-F238E27FC236}">
                <a16:creationId xmlns:a16="http://schemas.microsoft.com/office/drawing/2014/main" id="{300E5986-4B70-EAB5-8453-141C5967C295}"/>
              </a:ext>
            </a:extLst>
          </p:cNvPr>
          <p:cNvGraphicFramePr>
            <a:graphicFrameLocks noGrp="1"/>
          </p:cNvGraphicFramePr>
          <p:nvPr>
            <p:extLst>
              <p:ext uri="{D42A27DB-BD31-4B8C-83A1-F6EECF244321}">
                <p14:modId xmlns:p14="http://schemas.microsoft.com/office/powerpoint/2010/main" val="2199767725"/>
              </p:ext>
            </p:extLst>
          </p:nvPr>
        </p:nvGraphicFramePr>
        <p:xfrm>
          <a:off x="381084" y="3850931"/>
          <a:ext cx="11417442" cy="640080"/>
        </p:xfrm>
        <a:graphic>
          <a:graphicData uri="http://schemas.openxmlformats.org/drawingml/2006/table">
            <a:tbl>
              <a:tblPr firstRow="1" bandRow="1">
                <a:tableStyleId>{5C22544A-7EE6-4342-B048-85BDC9FD1C3A}</a:tableStyleId>
              </a:tblPr>
              <a:tblGrid>
                <a:gridCol w="3902152">
                  <a:extLst>
                    <a:ext uri="{9D8B030D-6E8A-4147-A177-3AD203B41FA5}">
                      <a16:colId xmlns:a16="http://schemas.microsoft.com/office/drawing/2014/main" val="2254684476"/>
                    </a:ext>
                  </a:extLst>
                </a:gridCol>
                <a:gridCol w="7515290">
                  <a:extLst>
                    <a:ext uri="{9D8B030D-6E8A-4147-A177-3AD203B41FA5}">
                      <a16:colId xmlns:a16="http://schemas.microsoft.com/office/drawing/2014/main" val="2363681071"/>
                    </a:ext>
                  </a:extLst>
                </a:gridCol>
              </a:tblGrid>
              <a:tr h="370840">
                <a:tc>
                  <a:txBody>
                    <a:bodyPr/>
                    <a:lstStyle/>
                    <a:p>
                      <a:pPr algn="ctr"/>
                      <a:r>
                        <a:rPr lang="en-US" b="1" i="1" dirty="0">
                          <a:solidFill>
                            <a:srgbClr val="0070C0"/>
                          </a:solidFill>
                          <a:latin typeface="Times New Roman" panose="02020603050405020304" pitchFamily="18" charset="0"/>
                          <a:cs typeface="Times New Roman" panose="02020603050405020304" pitchFamily="18" charset="0"/>
                        </a:rPr>
                        <a:t>CMS</a:t>
                      </a:r>
                    </a:p>
                  </a:txBody>
                  <a:tcPr anchor="ctr">
                    <a:lnL w="12700" cmpd="sng">
                      <a:noFill/>
                    </a:lnL>
                    <a:lnT w="12700" cmpd="sng">
                      <a:noFill/>
                    </a:lnT>
                    <a:lnB w="38100" cmpd="sng">
                      <a:noFill/>
                    </a:lnB>
                    <a:solidFill>
                      <a:schemeClr val="bg1">
                        <a:lumMod val="85000"/>
                      </a:schemeClr>
                    </a:solidFill>
                  </a:tcPr>
                </a:tc>
                <a:tc>
                  <a:txBody>
                    <a:bodyPr/>
                    <a:lstStyle/>
                    <a:p>
                      <a:pPr marL="285750" indent="-285750" algn="ctr">
                        <a:buClr>
                          <a:srgbClr val="00B050"/>
                        </a:buClr>
                        <a:buFont typeface="Arial" panose="020B0604020202020204" pitchFamily="34" charset="0"/>
                        <a:buChar char="•"/>
                      </a:pPr>
                      <a:r>
                        <a:rPr lang="en-US" b="1" i="1" dirty="0">
                          <a:solidFill>
                            <a:srgbClr val="0070C0"/>
                          </a:solidFill>
                          <a:latin typeface="Times New Roman" panose="02020603050405020304" pitchFamily="18" charset="0"/>
                          <a:cs typeface="Times New Roman" panose="02020603050405020304" pitchFamily="18" charset="0"/>
                        </a:rPr>
                        <a:t>Multidimensional strategy to address clinical labor update and decrease in practice expense</a:t>
                      </a:r>
                    </a:p>
                  </a:txBody>
                  <a:tcPr anchor="ctr">
                    <a:lnR w="12700" cmpd="sng">
                      <a:noFill/>
                    </a:lnR>
                    <a:lnT w="12700" cmpd="sng">
                      <a:noFill/>
                    </a:lnT>
                    <a:lnB w="38100" cmpd="sng">
                      <a:noFill/>
                    </a:lnB>
                    <a:solidFill>
                      <a:schemeClr val="bg1">
                        <a:lumMod val="85000"/>
                      </a:schemeClr>
                    </a:solidFill>
                  </a:tcPr>
                </a:tc>
                <a:extLst>
                  <a:ext uri="{0D108BD9-81ED-4DB2-BD59-A6C34878D82A}">
                    <a16:rowId xmlns:a16="http://schemas.microsoft.com/office/drawing/2014/main" val="3701568480"/>
                  </a:ext>
                </a:extLst>
              </a:tr>
            </a:tbl>
          </a:graphicData>
        </a:graphic>
      </p:graphicFrame>
      <p:graphicFrame>
        <p:nvGraphicFramePr>
          <p:cNvPr id="11" name="Table 10">
            <a:extLst>
              <a:ext uri="{FF2B5EF4-FFF2-40B4-BE49-F238E27FC236}">
                <a16:creationId xmlns:a16="http://schemas.microsoft.com/office/drawing/2014/main" id="{439FB69B-09F8-69E5-76D8-EDB42F9BE093}"/>
              </a:ext>
            </a:extLst>
          </p:cNvPr>
          <p:cNvGraphicFramePr>
            <a:graphicFrameLocks noGrp="1"/>
          </p:cNvGraphicFramePr>
          <p:nvPr>
            <p:extLst>
              <p:ext uri="{D42A27DB-BD31-4B8C-83A1-F6EECF244321}">
                <p14:modId xmlns:p14="http://schemas.microsoft.com/office/powerpoint/2010/main" val="2027093743"/>
              </p:ext>
            </p:extLst>
          </p:nvPr>
        </p:nvGraphicFramePr>
        <p:xfrm>
          <a:off x="381084" y="4457089"/>
          <a:ext cx="11417442" cy="640080"/>
        </p:xfrm>
        <a:graphic>
          <a:graphicData uri="http://schemas.openxmlformats.org/drawingml/2006/table">
            <a:tbl>
              <a:tblPr firstRow="1" bandRow="1">
                <a:tableStyleId>{5C22544A-7EE6-4342-B048-85BDC9FD1C3A}</a:tableStyleId>
              </a:tblPr>
              <a:tblGrid>
                <a:gridCol w="3902152">
                  <a:extLst>
                    <a:ext uri="{9D8B030D-6E8A-4147-A177-3AD203B41FA5}">
                      <a16:colId xmlns:a16="http://schemas.microsoft.com/office/drawing/2014/main" val="2254684476"/>
                    </a:ext>
                  </a:extLst>
                </a:gridCol>
                <a:gridCol w="7515290">
                  <a:extLst>
                    <a:ext uri="{9D8B030D-6E8A-4147-A177-3AD203B41FA5}">
                      <a16:colId xmlns:a16="http://schemas.microsoft.com/office/drawing/2014/main" val="2363681071"/>
                    </a:ext>
                  </a:extLst>
                </a:gridCol>
              </a:tblGrid>
              <a:tr h="370840">
                <a:tc>
                  <a:txBody>
                    <a:bodyPr/>
                    <a:lstStyle/>
                    <a:p>
                      <a:pPr algn="ctr"/>
                      <a:r>
                        <a:rPr lang="en-US" b="1" i="1">
                          <a:solidFill>
                            <a:srgbClr val="0070C0"/>
                          </a:solidFill>
                          <a:latin typeface="Times New Roman" panose="02020603050405020304" pitchFamily="18" charset="0"/>
                          <a:cs typeface="Times New Roman" panose="02020603050405020304" pitchFamily="18" charset="0"/>
                        </a:rPr>
                        <a:t>Payers</a:t>
                      </a:r>
                    </a:p>
                  </a:txBody>
                  <a:tcPr anchor="ctr">
                    <a:lnL w="12700" cmpd="sng">
                      <a:noFill/>
                    </a:lnL>
                    <a:lnT w="12700" cmpd="sng">
                      <a:noFill/>
                    </a:lnT>
                    <a:lnB w="38100" cmpd="sng">
                      <a:noFill/>
                    </a:lnB>
                    <a:solidFill>
                      <a:schemeClr val="bg1">
                        <a:lumMod val="95000"/>
                      </a:schemeClr>
                    </a:solidFill>
                  </a:tcPr>
                </a:tc>
                <a:tc>
                  <a:txBody>
                    <a:bodyPr/>
                    <a:lstStyle/>
                    <a:p>
                      <a:pPr marL="285750" indent="-285750" algn="ctr">
                        <a:buClr>
                          <a:srgbClr val="00B050"/>
                        </a:buClr>
                        <a:buFont typeface="Arial" panose="020B0604020202020204" pitchFamily="34" charset="0"/>
                        <a:buChar char="•"/>
                      </a:pPr>
                      <a:r>
                        <a:rPr lang="en-US" b="1" i="1" dirty="0">
                          <a:solidFill>
                            <a:srgbClr val="0070C0"/>
                          </a:solidFill>
                          <a:latin typeface="Times New Roman" panose="02020603050405020304" pitchFamily="18" charset="0"/>
                          <a:cs typeface="Times New Roman" panose="02020603050405020304" pitchFamily="18" charset="0"/>
                        </a:rPr>
                        <a:t>Effectively lobbied for changes to existing local coverage determinations (LCD)</a:t>
                      </a:r>
                    </a:p>
                  </a:txBody>
                  <a:tcPr anchor="ctr">
                    <a:lnR w="12700" cmpd="sng">
                      <a:noFill/>
                    </a:lnR>
                    <a:lnT w="12700" cmpd="sng">
                      <a:noFill/>
                    </a:lnT>
                    <a:lnB w="38100" cmpd="sng">
                      <a:noFill/>
                    </a:lnB>
                    <a:solidFill>
                      <a:schemeClr val="bg1">
                        <a:lumMod val="95000"/>
                      </a:schemeClr>
                    </a:solidFill>
                  </a:tcPr>
                </a:tc>
                <a:extLst>
                  <a:ext uri="{0D108BD9-81ED-4DB2-BD59-A6C34878D82A}">
                    <a16:rowId xmlns:a16="http://schemas.microsoft.com/office/drawing/2014/main" val="3701568480"/>
                  </a:ext>
                </a:extLst>
              </a:tr>
            </a:tbl>
          </a:graphicData>
        </a:graphic>
      </p:graphicFrame>
      <p:graphicFrame>
        <p:nvGraphicFramePr>
          <p:cNvPr id="12" name="Table 11">
            <a:extLst>
              <a:ext uri="{FF2B5EF4-FFF2-40B4-BE49-F238E27FC236}">
                <a16:creationId xmlns:a16="http://schemas.microsoft.com/office/drawing/2014/main" id="{6D2DC154-E3DC-4BAA-1952-CD9D226BE48F}"/>
              </a:ext>
            </a:extLst>
          </p:cNvPr>
          <p:cNvGraphicFramePr>
            <a:graphicFrameLocks noGrp="1"/>
          </p:cNvGraphicFramePr>
          <p:nvPr>
            <p:extLst>
              <p:ext uri="{D42A27DB-BD31-4B8C-83A1-F6EECF244321}">
                <p14:modId xmlns:p14="http://schemas.microsoft.com/office/powerpoint/2010/main" val="1078825683"/>
              </p:ext>
            </p:extLst>
          </p:nvPr>
        </p:nvGraphicFramePr>
        <p:xfrm>
          <a:off x="381084" y="5081891"/>
          <a:ext cx="11417442" cy="640080"/>
        </p:xfrm>
        <a:graphic>
          <a:graphicData uri="http://schemas.openxmlformats.org/drawingml/2006/table">
            <a:tbl>
              <a:tblPr firstRow="1" bandRow="1">
                <a:tableStyleId>{5C22544A-7EE6-4342-B048-85BDC9FD1C3A}</a:tableStyleId>
              </a:tblPr>
              <a:tblGrid>
                <a:gridCol w="3902152">
                  <a:extLst>
                    <a:ext uri="{9D8B030D-6E8A-4147-A177-3AD203B41FA5}">
                      <a16:colId xmlns:a16="http://schemas.microsoft.com/office/drawing/2014/main" val="2254684476"/>
                    </a:ext>
                  </a:extLst>
                </a:gridCol>
                <a:gridCol w="7515290">
                  <a:extLst>
                    <a:ext uri="{9D8B030D-6E8A-4147-A177-3AD203B41FA5}">
                      <a16:colId xmlns:a16="http://schemas.microsoft.com/office/drawing/2014/main" val="2363681071"/>
                    </a:ext>
                  </a:extLst>
                </a:gridCol>
              </a:tblGrid>
              <a:tr h="370840">
                <a:tc>
                  <a:txBody>
                    <a:bodyPr/>
                    <a:lstStyle/>
                    <a:p>
                      <a:pPr algn="ctr"/>
                      <a:r>
                        <a:rPr lang="en-US" b="1" i="1" dirty="0">
                          <a:solidFill>
                            <a:srgbClr val="0070C0"/>
                          </a:solidFill>
                          <a:latin typeface="Times New Roman" panose="02020603050405020304" pitchFamily="18" charset="0"/>
                          <a:cs typeface="Times New Roman" panose="02020603050405020304" pitchFamily="18" charset="0"/>
                        </a:rPr>
                        <a:t>Congress</a:t>
                      </a:r>
                    </a:p>
                  </a:txBody>
                  <a:tcPr anchor="ctr">
                    <a:lnL w="12700" cmpd="sng">
                      <a:noFill/>
                    </a:lnL>
                    <a:lnT w="12700" cmpd="sng">
                      <a:noFill/>
                    </a:lnT>
                    <a:lnB w="38100" cmpd="sng">
                      <a:noFill/>
                    </a:lnB>
                    <a:solidFill>
                      <a:schemeClr val="bg1">
                        <a:lumMod val="85000"/>
                      </a:schemeClr>
                    </a:solidFill>
                  </a:tcPr>
                </a:tc>
                <a:tc>
                  <a:txBody>
                    <a:bodyPr/>
                    <a:lstStyle/>
                    <a:p>
                      <a:pPr marL="285750" indent="-285750" algn="l">
                        <a:buClr>
                          <a:srgbClr val="00B050"/>
                        </a:buClr>
                        <a:buFont typeface="Arial" panose="020B0604020202020204" pitchFamily="34" charset="0"/>
                        <a:buChar char="•"/>
                      </a:pPr>
                      <a:r>
                        <a:rPr lang="en-US" b="1" i="1" dirty="0">
                          <a:solidFill>
                            <a:srgbClr val="0070C0"/>
                          </a:solidFill>
                          <a:latin typeface="Times New Roman" panose="02020603050405020304" pitchFamily="18" charset="0"/>
                          <a:cs typeface="Times New Roman" panose="02020603050405020304" pitchFamily="18" charset="0"/>
                        </a:rPr>
                        <a:t>Executive member of United Specialists for Patient Access (USPA)</a:t>
                      </a:r>
                    </a:p>
                    <a:p>
                      <a:pPr marL="285750" indent="-285750" algn="l">
                        <a:buClr>
                          <a:srgbClr val="00B050"/>
                        </a:buClr>
                        <a:buFont typeface="Arial" panose="020B0604020202020204" pitchFamily="34" charset="0"/>
                        <a:buChar char="•"/>
                      </a:pPr>
                      <a:r>
                        <a:rPr lang="en-US" b="1" i="1" dirty="0">
                          <a:solidFill>
                            <a:srgbClr val="0070C0"/>
                          </a:solidFill>
                          <a:latin typeface="Times New Roman" panose="02020603050405020304" pitchFamily="18" charset="0"/>
                          <a:cs typeface="Times New Roman" panose="02020603050405020304" pitchFamily="18" charset="0"/>
                        </a:rPr>
                        <a:t>Relationships built with key legislators</a:t>
                      </a:r>
                    </a:p>
                  </a:txBody>
                  <a:tcPr anchor="ctr">
                    <a:lnR w="12700" cmpd="sng">
                      <a:noFill/>
                    </a:lnR>
                    <a:lnT w="12700" cmpd="sng">
                      <a:noFill/>
                    </a:lnT>
                    <a:lnB w="38100" cmpd="sng">
                      <a:noFill/>
                    </a:lnB>
                    <a:solidFill>
                      <a:schemeClr val="bg1">
                        <a:lumMod val="85000"/>
                      </a:schemeClr>
                    </a:solidFill>
                  </a:tcPr>
                </a:tc>
                <a:extLst>
                  <a:ext uri="{0D108BD9-81ED-4DB2-BD59-A6C34878D82A}">
                    <a16:rowId xmlns:a16="http://schemas.microsoft.com/office/drawing/2014/main" val="3701568480"/>
                  </a:ext>
                </a:extLst>
              </a:tr>
            </a:tbl>
          </a:graphicData>
        </a:graphic>
      </p:graphicFrame>
    </p:spTree>
    <p:extLst>
      <p:ext uri="{BB962C8B-B14F-4D97-AF65-F5344CB8AC3E}">
        <p14:creationId xmlns:p14="http://schemas.microsoft.com/office/powerpoint/2010/main" val="127152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0" presetClass="path" presetSubtype="0" accel="50000" decel="50000" fill="hold" grpId="1" nodeType="withEffect">
                                  <p:stCondLst>
                                    <p:cond delay="0"/>
                                  </p:stCondLst>
                                  <p:childTnLst>
                                    <p:animMotion origin="layout" path="M 0.00066 -0.00115 L -0.07813 -0.32245 " pathEditMode="relative" rAng="0" ptsTypes="AA">
                                      <p:cBhvr>
                                        <p:cTn id="14" dur="500" fill="hold"/>
                                        <p:tgtEl>
                                          <p:spTgt spid="3"/>
                                        </p:tgtEl>
                                        <p:attrNameLst>
                                          <p:attrName>ppt_x</p:attrName>
                                          <p:attrName>ppt_y</p:attrName>
                                        </p:attrNameLst>
                                      </p:cBhvr>
                                      <p:rCtr x="-3945" y="-16065"/>
                                    </p:animMotion>
                                  </p:childTnLst>
                                </p:cTn>
                              </p:par>
                              <p:par>
                                <p:cTn id="15" presetID="9"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dissolve">
                                      <p:cBhvr>
                                        <p:cTn id="26" dur="500"/>
                                        <p:tgtEl>
                                          <p:spTgt spid="5">
                                            <p:txEl>
                                              <p:pRg st="0" end="0"/>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dissolve">
                                      <p:cBhvr>
                                        <p:cTn id="29" dur="500"/>
                                        <p:tgtEl>
                                          <p:spTgt spid="5">
                                            <p:txEl>
                                              <p:pRg st="1" end="1"/>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dissolve">
                                      <p:cBhvr>
                                        <p:cTn id="32" dur="500"/>
                                        <p:tgtEl>
                                          <p:spTgt spid="5">
                                            <p:txEl>
                                              <p:pRg st="2" end="2"/>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dissolve">
                                      <p:cBhvr>
                                        <p:cTn id="35" dur="500"/>
                                        <p:tgtEl>
                                          <p:spTgt spid="5">
                                            <p:txEl>
                                              <p:pRg st="3" end="3"/>
                                            </p:txEl>
                                          </p:spTgt>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dissolve">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500" fill="hold"/>
                                        <p:tgtEl>
                                          <p:spTgt spid="6"/>
                                        </p:tgtEl>
                                      </p:cBhvr>
                                      <p:by x="0" y="0"/>
                                    </p:animScale>
                                  </p:childTnLst>
                                </p:cTn>
                              </p:par>
                              <p:par>
                                <p:cTn id="43" presetID="6" presetClass="emph" presetSubtype="0" fill="hold" nodeType="withEffect">
                                  <p:stCondLst>
                                    <p:cond delay="0"/>
                                  </p:stCondLst>
                                  <p:childTnLst>
                                    <p:animScale>
                                      <p:cBhvr>
                                        <p:cTn id="44" dur="500" fill="hold"/>
                                        <p:tgtEl>
                                          <p:spTgt spid="7"/>
                                        </p:tgtEl>
                                      </p:cBhvr>
                                      <p:by x="0" y="0"/>
                                    </p:animScale>
                                  </p:childTnLst>
                                </p:cTn>
                              </p:par>
                              <p:par>
                                <p:cTn id="45" presetID="6" presetClass="emph" presetSubtype="0" fill="hold" nodeType="withEffect">
                                  <p:stCondLst>
                                    <p:cond delay="0"/>
                                  </p:stCondLst>
                                  <p:childTnLst>
                                    <p:animScale>
                                      <p:cBhvr>
                                        <p:cTn id="46" dur="500" fill="hold"/>
                                        <p:tgtEl>
                                          <p:spTgt spid="8"/>
                                        </p:tgtEl>
                                      </p:cBhvr>
                                      <p:by x="0" y="0"/>
                                    </p:animScale>
                                  </p:childTnLst>
                                </p:cTn>
                              </p:par>
                              <p:par>
                                <p:cTn id="47" presetID="0" presetClass="path" presetSubtype="0" accel="50000" decel="50000" fill="hold" nodeType="withEffect">
                                  <p:stCondLst>
                                    <p:cond delay="0"/>
                                  </p:stCondLst>
                                  <p:childTnLst>
                                    <p:animMotion origin="layout" path="M -0.01028 -0.00069 L 0.26901 -0.00069 " pathEditMode="relative" ptsTypes="AA">
                                      <p:cBhvr>
                                        <p:cTn id="48" dur="500" fill="hold"/>
                                        <p:tgtEl>
                                          <p:spTgt spid="6"/>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00599 0.00439 L -0.2901 0.00439 " pathEditMode="relative" ptsTypes="AA">
                                      <p:cBhvr>
                                        <p:cTn id="50" dur="500" fill="hold"/>
                                        <p:tgtEl>
                                          <p:spTgt spid="8"/>
                                        </p:tgtEl>
                                        <p:attrNameLst>
                                          <p:attrName>ppt_x</p:attrName>
                                          <p:attrName>ppt_y</p:attrName>
                                        </p:attrNameLst>
                                      </p:cBhvr>
                                    </p:animMotion>
                                  </p:childTnLst>
                                </p:cTn>
                              </p:par>
                              <p:par>
                                <p:cTn id="51" presetID="0" presetClass="path" presetSubtype="0" accel="50000" decel="50000" fill="hold" grpId="1" nodeType="withEffect">
                                  <p:stCondLst>
                                    <p:cond delay="0"/>
                                  </p:stCondLst>
                                  <p:childTnLst>
                                    <p:animMotion origin="layout" path="M 3.54167E-6 -0.03542 L 3.54167E-6 -0.38287 " pathEditMode="relative" rAng="0" ptsTypes="AA">
                                      <p:cBhvr>
                                        <p:cTn id="52" dur="500" fill="hold"/>
                                        <p:tgtEl>
                                          <p:spTgt spid="5">
                                            <p:txEl>
                                              <p:pRg st="0" end="0"/>
                                            </p:txEl>
                                          </p:spTgt>
                                        </p:tgtEl>
                                        <p:attrNameLst>
                                          <p:attrName>ppt_x</p:attrName>
                                          <p:attrName>ppt_y</p:attrName>
                                        </p:attrNameLst>
                                      </p:cBhvr>
                                      <p:rCtr x="0" y="-17384"/>
                                    </p:animMotion>
                                  </p:childTnLst>
                                </p:cTn>
                              </p:par>
                              <p:par>
                                <p:cTn id="53" presetID="0" presetClass="path" presetSubtype="0" accel="50000" decel="50000" fill="hold" grpId="1" nodeType="withEffect">
                                  <p:stCondLst>
                                    <p:cond delay="0"/>
                                  </p:stCondLst>
                                  <p:childTnLst>
                                    <p:animMotion origin="layout" path="M 3.75E-6 -0.03542 L 3.75E-6 -0.38287 " pathEditMode="relative" rAng="0" ptsTypes="AA">
                                      <p:cBhvr>
                                        <p:cTn id="54" dur="500" fill="hold"/>
                                        <p:tgtEl>
                                          <p:spTgt spid="5">
                                            <p:txEl>
                                              <p:pRg st="1" end="1"/>
                                            </p:txEl>
                                          </p:spTgt>
                                        </p:tgtEl>
                                        <p:attrNameLst>
                                          <p:attrName>ppt_x</p:attrName>
                                          <p:attrName>ppt_y</p:attrName>
                                        </p:attrNameLst>
                                      </p:cBhvr>
                                      <p:rCtr x="0" y="-17384"/>
                                    </p:animMotion>
                                  </p:childTnLst>
                                </p:cTn>
                              </p:par>
                              <p:par>
                                <p:cTn id="55" presetID="0" presetClass="path" presetSubtype="0" accel="50000" decel="50000" fill="hold" grpId="1" nodeType="withEffect">
                                  <p:stCondLst>
                                    <p:cond delay="0"/>
                                  </p:stCondLst>
                                  <p:childTnLst>
                                    <p:animMotion origin="layout" path="M -3.75E-6 -0.03542 L -3.75E-6 -0.38287 " pathEditMode="relative" rAng="0" ptsTypes="AA">
                                      <p:cBhvr>
                                        <p:cTn id="56" dur="500" fill="hold"/>
                                        <p:tgtEl>
                                          <p:spTgt spid="5">
                                            <p:txEl>
                                              <p:pRg st="2" end="2"/>
                                            </p:txEl>
                                          </p:spTgt>
                                        </p:tgtEl>
                                        <p:attrNameLst>
                                          <p:attrName>ppt_x</p:attrName>
                                          <p:attrName>ppt_y</p:attrName>
                                        </p:attrNameLst>
                                      </p:cBhvr>
                                      <p:rCtr x="0" y="-17384"/>
                                    </p:animMotion>
                                  </p:childTnLst>
                                </p:cTn>
                              </p:par>
                              <p:par>
                                <p:cTn id="57" presetID="0" presetClass="path" presetSubtype="0" accel="50000" decel="50000" fill="hold" grpId="1" nodeType="withEffect">
                                  <p:stCondLst>
                                    <p:cond delay="0"/>
                                  </p:stCondLst>
                                  <p:childTnLst>
                                    <p:animMotion origin="layout" path="M -8.33333E-7 -0.03542 L -8.33333E-7 -0.38287 " pathEditMode="relative" rAng="0" ptsTypes="AA">
                                      <p:cBhvr>
                                        <p:cTn id="58" dur="500" fill="hold"/>
                                        <p:tgtEl>
                                          <p:spTgt spid="5">
                                            <p:txEl>
                                              <p:pRg st="3" end="3"/>
                                            </p:txEl>
                                          </p:spTgt>
                                        </p:tgtEl>
                                        <p:attrNameLst>
                                          <p:attrName>ppt_x</p:attrName>
                                          <p:attrName>ppt_y</p:attrName>
                                        </p:attrNameLst>
                                      </p:cBhvr>
                                      <p:rCtr x="0" y="-17384"/>
                                    </p:animMotion>
                                  </p:childTnLst>
                                </p:cTn>
                              </p:par>
                              <p:par>
                                <p:cTn id="59" presetID="0" presetClass="path" presetSubtype="0" accel="50000" decel="50000" fill="hold" grpId="1" nodeType="withEffect">
                                  <p:stCondLst>
                                    <p:cond delay="0"/>
                                  </p:stCondLst>
                                  <p:childTnLst>
                                    <p:animMotion origin="layout" path="M -3.125E-6 -0.03541 L -3.125E-6 -0.38287 " pathEditMode="relative" rAng="0" ptsTypes="AA">
                                      <p:cBhvr>
                                        <p:cTn id="60" dur="500" fill="hold"/>
                                        <p:tgtEl>
                                          <p:spTgt spid="5">
                                            <p:txEl>
                                              <p:pRg st="4" end="4"/>
                                            </p:txEl>
                                          </p:spTgt>
                                        </p:tgtEl>
                                        <p:attrNameLst>
                                          <p:attrName>ppt_x</p:attrName>
                                          <p:attrName>ppt_y</p:attrName>
                                        </p:attrNameLst>
                                      </p:cBhvr>
                                      <p:rCtr x="0" y="-17384"/>
                                    </p:animMotion>
                                  </p:childTnLst>
                                </p:cTn>
                              </p:par>
                              <p:par>
                                <p:cTn id="61" presetID="2" presetClass="entr" presetSubtype="4"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wipe(up)">
                                      <p:cBhvr>
                                        <p:cTn id="69" dur="500"/>
                                        <p:tgtEl>
                                          <p:spTgt spid="1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up)">
                                      <p:cBhvr>
                                        <p:cTn id="74" dur="500"/>
                                        <p:tgtEl>
                                          <p:spTgt spid="1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up)">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5" grpId="0" build="p"/>
      <p:bldP spid="5" grpId="1"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5447D-C533-E2D0-5618-1C75E2FD803B}"/>
              </a:ext>
            </a:extLst>
          </p:cNvPr>
          <p:cNvSpPr>
            <a:spLocks noGrp="1"/>
          </p:cNvSpPr>
          <p:nvPr>
            <p:ph type="title"/>
          </p:nvPr>
        </p:nvSpPr>
        <p:spPr>
          <a:xfrm>
            <a:off x="1669676" y="280122"/>
            <a:ext cx="8852647" cy="582907"/>
          </a:xfrm>
        </p:spPr>
        <p:txBody>
          <a:bodyPr>
            <a:normAutofit fontScale="90000"/>
          </a:bodyPr>
          <a:lstStyle/>
          <a:p>
            <a:pPr algn="ctr"/>
            <a:r>
              <a:rPr lang="en-US" b="1">
                <a:solidFill>
                  <a:srgbClr val="C00000"/>
                </a:solidFill>
                <a:latin typeface="Times New Roman" panose="02020603050405020304" pitchFamily="18" charset="0"/>
                <a:cs typeface="Times New Roman" panose="02020603050405020304" pitchFamily="18" charset="0"/>
              </a:rPr>
              <a:t>The Outcome in 2022</a:t>
            </a:r>
          </a:p>
        </p:txBody>
      </p:sp>
      <p:sp>
        <p:nvSpPr>
          <p:cNvPr id="3" name="Content Placeholder 2">
            <a:extLst>
              <a:ext uri="{FF2B5EF4-FFF2-40B4-BE49-F238E27FC236}">
                <a16:creationId xmlns:a16="http://schemas.microsoft.com/office/drawing/2014/main" id="{FEB141E8-B0C4-69C9-3F94-570EFE0683B2}"/>
              </a:ext>
            </a:extLst>
          </p:cNvPr>
          <p:cNvSpPr>
            <a:spLocks noGrp="1"/>
          </p:cNvSpPr>
          <p:nvPr>
            <p:ph idx="1"/>
          </p:nvPr>
        </p:nvSpPr>
        <p:spPr>
          <a:xfrm>
            <a:off x="214044" y="2609516"/>
            <a:ext cx="11763910" cy="2404269"/>
          </a:xfrm>
        </p:spPr>
        <p:txBody>
          <a:bodyPr/>
          <a:lstStyle/>
          <a:p>
            <a:pPr>
              <a:buClr>
                <a:srgbClr val="00B050"/>
              </a:buClr>
            </a:pPr>
            <a:r>
              <a:rPr lang="en-US" b="1">
                <a:latin typeface="Times New Roman" panose="02020603050405020304" pitchFamily="18" charset="0"/>
                <a:cs typeface="Times New Roman" panose="02020603050405020304" pitchFamily="18" charset="0"/>
              </a:rPr>
              <a:t>4-yr phase in of clinical labor update (variable, but approximately 5%/</a:t>
            </a:r>
            <a:r>
              <a:rPr lang="en-US" b="1" err="1">
                <a:latin typeface="Times New Roman" panose="02020603050405020304" pitchFamily="18" charset="0"/>
                <a:cs typeface="Times New Roman" panose="02020603050405020304" pitchFamily="18" charset="0"/>
              </a:rPr>
              <a:t>yr</a:t>
            </a:r>
            <a:r>
              <a:rPr lang="en-US" b="1">
                <a:latin typeface="Times New Roman" panose="02020603050405020304" pitchFamily="18" charset="0"/>
                <a:cs typeface="Times New Roman" panose="02020603050405020304" pitchFamily="18" charset="0"/>
              </a:rPr>
              <a:t>)</a:t>
            </a:r>
          </a:p>
          <a:p>
            <a:pPr>
              <a:buClr>
                <a:srgbClr val="00B050"/>
              </a:buClr>
            </a:pPr>
            <a:r>
              <a:rPr lang="en-US" b="1">
                <a:latin typeface="Times New Roman" panose="02020603050405020304" pitchFamily="18" charset="0"/>
                <a:cs typeface="Times New Roman" panose="02020603050405020304" pitchFamily="18" charset="0"/>
              </a:rPr>
              <a:t>Congressional action to increase conversion factor to $34.61 (3% increase)</a:t>
            </a:r>
          </a:p>
          <a:p>
            <a:pPr lvl="1">
              <a:buClr>
                <a:schemeClr val="accent1">
                  <a:lumMod val="50000"/>
                </a:schemeClr>
              </a:buClr>
            </a:pPr>
            <a:r>
              <a:rPr lang="en-US" b="1">
                <a:solidFill>
                  <a:srgbClr val="00B050"/>
                </a:solidFill>
                <a:latin typeface="Times New Roman" panose="02020603050405020304" pitchFamily="18" charset="0"/>
                <a:cs typeface="Times New Roman" panose="02020603050405020304" pitchFamily="18" charset="0"/>
              </a:rPr>
              <a:t>Expires 12/31/22</a:t>
            </a:r>
          </a:p>
          <a:p>
            <a:pPr lvl="1">
              <a:buClr>
                <a:schemeClr val="accent1">
                  <a:lumMod val="50000"/>
                </a:schemeClr>
              </a:buClr>
            </a:pPr>
            <a:r>
              <a:rPr lang="en-US" b="1">
                <a:solidFill>
                  <a:srgbClr val="00B050"/>
                </a:solidFill>
                <a:latin typeface="Times New Roman" panose="02020603050405020304" pitchFamily="18" charset="0"/>
                <a:cs typeface="Times New Roman" panose="02020603050405020304" pitchFamily="18" charset="0"/>
              </a:rPr>
              <a:t>CY 2023 – Scheduled decrease to $33.08 (- 4% decrease)</a:t>
            </a:r>
          </a:p>
          <a:p>
            <a:pPr>
              <a:buClr>
                <a:srgbClr val="00B050"/>
              </a:buClr>
            </a:pPr>
            <a:r>
              <a:rPr lang="en-US" b="1">
                <a:latin typeface="Times New Roman" panose="02020603050405020304" pitchFamily="18" charset="0"/>
                <a:cs typeface="Times New Roman" panose="02020603050405020304" pitchFamily="18" charset="0"/>
              </a:rPr>
              <a:t> 6 – 8% decrease in vein specific codes (versus 14.2% predicted)</a:t>
            </a:r>
          </a:p>
        </p:txBody>
      </p:sp>
      <p:sp>
        <p:nvSpPr>
          <p:cNvPr id="4" name="Content Placeholder 2">
            <a:extLst>
              <a:ext uri="{FF2B5EF4-FFF2-40B4-BE49-F238E27FC236}">
                <a16:creationId xmlns:a16="http://schemas.microsoft.com/office/drawing/2014/main" id="{AD2CAC36-AE52-C809-4B1B-089E0E32B125}"/>
              </a:ext>
            </a:extLst>
          </p:cNvPr>
          <p:cNvSpPr txBox="1">
            <a:spLocks/>
          </p:cNvSpPr>
          <p:nvPr/>
        </p:nvSpPr>
        <p:spPr>
          <a:xfrm>
            <a:off x="214044" y="3779061"/>
            <a:ext cx="11763910" cy="240426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00B050"/>
              </a:buClr>
              <a:buNone/>
            </a:pPr>
            <a:r>
              <a:rPr lang="en-US" sz="3200" b="1" i="1">
                <a:solidFill>
                  <a:srgbClr val="00B050"/>
                </a:solidFill>
                <a:latin typeface="Chalkduster" panose="03050602040202020205" pitchFamily="66" charset="77"/>
                <a:cs typeface="Times New Roman" panose="02020603050405020304" pitchFamily="18" charset="0"/>
              </a:rPr>
              <a:t>At best …A stay of execution</a:t>
            </a:r>
          </a:p>
          <a:p>
            <a:pPr marL="0" indent="0" algn="ctr">
              <a:buClr>
                <a:srgbClr val="00B050"/>
              </a:buClr>
              <a:buNone/>
            </a:pPr>
            <a:r>
              <a:rPr lang="en-US" sz="3200" b="1" i="1">
                <a:solidFill>
                  <a:srgbClr val="00B050"/>
                </a:solidFill>
                <a:latin typeface="Chalkduster" panose="03050602040202020205" pitchFamily="66" charset="77"/>
                <a:cs typeface="Times New Roman" panose="02020603050405020304" pitchFamily="18" charset="0"/>
              </a:rPr>
              <a:t>But… </a:t>
            </a:r>
          </a:p>
          <a:p>
            <a:pPr>
              <a:buClr>
                <a:srgbClr val="00B050"/>
              </a:buClr>
            </a:pPr>
            <a:r>
              <a:rPr lang="en-US" b="1">
                <a:latin typeface="Times New Roman" panose="02020603050405020304" pitchFamily="18" charset="0"/>
                <a:cs typeface="Times New Roman" panose="02020603050405020304" pitchFamily="18" charset="0"/>
              </a:rPr>
              <a:t>Established the AVLS as a player in advocacy</a:t>
            </a:r>
          </a:p>
          <a:p>
            <a:pPr>
              <a:buClr>
                <a:srgbClr val="00B050"/>
              </a:buClr>
            </a:pPr>
            <a:r>
              <a:rPr lang="en-US" b="1">
                <a:latin typeface="Times New Roman" panose="02020603050405020304" pitchFamily="18" charset="0"/>
                <a:cs typeface="Times New Roman" panose="02020603050405020304" pitchFamily="18" charset="0"/>
              </a:rPr>
              <a:t>Membership educated about meaningful political action</a:t>
            </a:r>
          </a:p>
          <a:p>
            <a:pPr>
              <a:buClr>
                <a:srgbClr val="00B050"/>
              </a:buClr>
            </a:pPr>
            <a:r>
              <a:rPr lang="en-US" b="1">
                <a:latin typeface="Times New Roman" panose="02020603050405020304" pitchFamily="18" charset="0"/>
                <a:cs typeface="Times New Roman" panose="02020603050405020304" pitchFamily="18" charset="0"/>
              </a:rPr>
              <a:t>Coalitions built for the future (AVF, SVS, SIR, OEIS)</a:t>
            </a:r>
          </a:p>
        </p:txBody>
      </p:sp>
    </p:spTree>
    <p:extLst>
      <p:ext uri="{BB962C8B-B14F-4D97-AF65-F5344CB8AC3E}">
        <p14:creationId xmlns:p14="http://schemas.microsoft.com/office/powerpoint/2010/main" val="256796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01389 L 0 -0.17917 " pathEditMode="relative" rAng="0" ptsTypes="AA">
                                      <p:cBhvr>
                                        <p:cTn id="6" dur="500" fill="hold"/>
                                        <p:tgtEl>
                                          <p:spTgt spid="3"/>
                                        </p:tgtEl>
                                        <p:attrNameLst>
                                          <p:attrName>ppt_x</p:attrName>
                                          <p:attrName>ppt_y</p:attrName>
                                        </p:attrNameLst>
                                      </p:cBhvr>
                                      <p:rCtr x="0" y="-9653"/>
                                    </p:animMotion>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7D62-7B1E-1BE5-7281-F7266B2742F8}"/>
              </a:ext>
            </a:extLst>
          </p:cNvPr>
          <p:cNvSpPr>
            <a:spLocks noGrp="1"/>
          </p:cNvSpPr>
          <p:nvPr>
            <p:ph type="title"/>
          </p:nvPr>
        </p:nvSpPr>
        <p:spPr>
          <a:xfrm>
            <a:off x="1571432" y="37399"/>
            <a:ext cx="8852647" cy="1287276"/>
          </a:xfrm>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The Payers</a:t>
            </a:r>
          </a:p>
        </p:txBody>
      </p:sp>
      <p:sp>
        <p:nvSpPr>
          <p:cNvPr id="7" name="Content Placeholder 6">
            <a:extLst>
              <a:ext uri="{FF2B5EF4-FFF2-40B4-BE49-F238E27FC236}">
                <a16:creationId xmlns:a16="http://schemas.microsoft.com/office/drawing/2014/main" id="{8AA2B8FF-3FA8-0754-116F-198B63171A83}"/>
              </a:ext>
            </a:extLst>
          </p:cNvPr>
          <p:cNvSpPr>
            <a:spLocks noGrp="1"/>
          </p:cNvSpPr>
          <p:nvPr>
            <p:ph idx="1"/>
          </p:nvPr>
        </p:nvSpPr>
        <p:spPr>
          <a:xfrm>
            <a:off x="739955" y="1982136"/>
            <a:ext cx="10515600" cy="4351338"/>
          </a:xfrm>
        </p:spPr>
        <p:txBody>
          <a:bodyPr>
            <a:normAutofit fontScale="92500" lnSpcReduction="20000"/>
          </a:bodyPr>
          <a:lstStyle/>
          <a:p>
            <a:pPr>
              <a:buClr>
                <a:srgbClr val="00B050"/>
              </a:buClr>
            </a:pPr>
            <a:r>
              <a:rPr lang="en-US" b="1" dirty="0">
                <a:latin typeface="Times New Roman" panose="02020603050405020304" pitchFamily="18" charset="0"/>
                <a:cs typeface="Times New Roman" panose="02020603050405020304" pitchFamily="18" charset="0"/>
              </a:rPr>
              <a:t>Support evidence-based treatment based upon guidelines and expert opinion when guidelines do not exist</a:t>
            </a:r>
          </a:p>
          <a:p>
            <a:pPr>
              <a:buClr>
                <a:srgbClr val="00B050"/>
              </a:buClr>
            </a:pPr>
            <a:r>
              <a:rPr lang="en-US" b="1" dirty="0">
                <a:latin typeface="Times New Roman" panose="02020603050405020304" pitchFamily="18" charset="0"/>
                <a:cs typeface="Times New Roman" panose="02020603050405020304" pitchFamily="18" charset="0"/>
              </a:rPr>
              <a:t>Support access to appropriate care while supporting tools for payors to limit clearly inappropriate care</a:t>
            </a:r>
          </a:p>
          <a:p>
            <a:pPr>
              <a:buClr>
                <a:srgbClr val="00B050"/>
              </a:buClr>
            </a:pPr>
            <a:r>
              <a:rPr lang="en-US" b="1" dirty="0">
                <a:latin typeface="Times New Roman" panose="02020603050405020304" pitchFamily="18" charset="0"/>
                <a:cs typeface="Times New Roman" panose="02020603050405020304" pitchFamily="18" charset="0"/>
              </a:rPr>
              <a:t>Support care by qualified physicians of all specialties</a:t>
            </a:r>
          </a:p>
          <a:p>
            <a:pPr>
              <a:buClr>
                <a:srgbClr val="00B050"/>
              </a:buClr>
            </a:pPr>
            <a:r>
              <a:rPr lang="en-US" b="1" dirty="0">
                <a:latin typeface="Times New Roman" panose="02020603050405020304" pitchFamily="18" charset="0"/>
                <a:cs typeface="Times New Roman" panose="02020603050405020304" pitchFamily="18" charset="0"/>
              </a:rPr>
              <a:t>Support all appropriate sonographer credentials—</a:t>
            </a:r>
            <a:r>
              <a:rPr lang="en-US" b="1" dirty="0" err="1">
                <a:latin typeface="Times New Roman" panose="02020603050405020304" pitchFamily="18" charset="0"/>
                <a:cs typeface="Times New Roman" panose="02020603050405020304" pitchFamily="18" charset="0"/>
              </a:rPr>
              <a:t>RPhS</a:t>
            </a:r>
            <a:r>
              <a:rPr lang="en-US" b="1" dirty="0">
                <a:latin typeface="Times New Roman" panose="02020603050405020304" pitchFamily="18" charset="0"/>
                <a:cs typeface="Times New Roman" panose="02020603050405020304" pitchFamily="18" charset="0"/>
              </a:rPr>
              <a:t>, RVT, RVS</a:t>
            </a:r>
          </a:p>
          <a:p>
            <a:pPr>
              <a:buClr>
                <a:srgbClr val="00B050"/>
              </a:buClr>
            </a:pPr>
            <a:r>
              <a:rPr lang="en-US" b="1" dirty="0">
                <a:latin typeface="Times New Roman" panose="02020603050405020304" pitchFamily="18" charset="0"/>
                <a:cs typeface="Times New Roman" panose="02020603050405020304" pitchFamily="18" charset="0"/>
              </a:rPr>
              <a:t>Remove mandatory compression trials as criteria for treatment while supporting the value of compression as an important component of patient management</a:t>
            </a:r>
          </a:p>
          <a:p>
            <a:pPr>
              <a:buClr>
                <a:srgbClr val="00B050"/>
              </a:buClr>
            </a:pPr>
            <a:r>
              <a:rPr lang="en-US" b="1" dirty="0">
                <a:latin typeface="Times New Roman" panose="02020603050405020304" pitchFamily="18" charset="0"/>
                <a:cs typeface="Times New Roman" panose="02020603050405020304" pitchFamily="18" charset="0"/>
              </a:rPr>
              <a:t>Support mandatory venous evaluation for patients with venous leg ulcers</a:t>
            </a:r>
          </a:p>
          <a:p>
            <a:pPr>
              <a:buClr>
                <a:srgbClr val="00B050"/>
              </a:buClr>
            </a:pPr>
            <a:r>
              <a:rPr lang="en-US" b="1" dirty="0">
                <a:latin typeface="Times New Roman" panose="02020603050405020304" pitchFamily="18" charset="0"/>
                <a:cs typeface="Times New Roman" panose="02020603050405020304" pitchFamily="18" charset="0"/>
              </a:rPr>
              <a:t>Support for NTNT</a:t>
            </a:r>
          </a:p>
        </p:txBody>
      </p:sp>
      <p:sp>
        <p:nvSpPr>
          <p:cNvPr id="11" name="TextBox 10">
            <a:extLst>
              <a:ext uri="{FF2B5EF4-FFF2-40B4-BE49-F238E27FC236}">
                <a16:creationId xmlns:a16="http://schemas.microsoft.com/office/drawing/2014/main" id="{8667ADCC-18A3-4E36-68C1-8F8EC345F3A0}"/>
              </a:ext>
            </a:extLst>
          </p:cNvPr>
          <p:cNvSpPr txBox="1"/>
          <p:nvPr/>
        </p:nvSpPr>
        <p:spPr>
          <a:xfrm>
            <a:off x="2303579" y="1142015"/>
            <a:ext cx="7388352" cy="584775"/>
          </a:xfrm>
          <a:prstGeom prst="rect">
            <a:avLst/>
          </a:prstGeom>
          <a:noFill/>
        </p:spPr>
        <p:txBody>
          <a:bodyPr wrap="square" rtlCol="0">
            <a:spAutoFit/>
          </a:bodyPr>
          <a:lstStyle/>
          <a:p>
            <a:pPr algn="ctr"/>
            <a:r>
              <a:rPr lang="en-US" sz="3200" b="1" i="1" dirty="0">
                <a:solidFill>
                  <a:srgbClr val="00B050"/>
                </a:solidFill>
                <a:latin typeface="Times New Roman" panose="02020603050405020304" pitchFamily="18" charset="0"/>
                <a:cs typeface="Times New Roman" panose="02020603050405020304" pitchFamily="18" charset="0"/>
              </a:rPr>
              <a:t>General AVLS Advocacy Principles</a:t>
            </a:r>
          </a:p>
        </p:txBody>
      </p:sp>
      <p:sp>
        <p:nvSpPr>
          <p:cNvPr id="12" name="TextBox 11">
            <a:extLst>
              <a:ext uri="{FF2B5EF4-FFF2-40B4-BE49-F238E27FC236}">
                <a16:creationId xmlns:a16="http://schemas.microsoft.com/office/drawing/2014/main" id="{7383CA45-F3DA-7B53-0396-F24F3CC7800D}"/>
              </a:ext>
            </a:extLst>
          </p:cNvPr>
          <p:cNvSpPr txBox="1"/>
          <p:nvPr/>
        </p:nvSpPr>
        <p:spPr>
          <a:xfrm>
            <a:off x="487680" y="6357858"/>
            <a:ext cx="5132832" cy="461665"/>
          </a:xfrm>
          <a:prstGeom prst="rect">
            <a:avLst/>
          </a:prstGeom>
          <a:noFill/>
        </p:spPr>
        <p:txBody>
          <a:bodyPr wrap="square" rtlCol="0">
            <a:spAutoFit/>
          </a:bodyPr>
          <a:lstStyle/>
          <a:p>
            <a:r>
              <a:rPr lang="en-US" sz="2400" b="1" i="1" dirty="0">
                <a:solidFill>
                  <a:srgbClr val="00B050"/>
                </a:solidFill>
                <a:latin typeface="Times New Roman" panose="02020603050405020304" pitchFamily="18" charset="0"/>
                <a:cs typeface="Times New Roman" panose="02020603050405020304" pitchFamily="18" charset="0"/>
              </a:rPr>
              <a:t>Courtesy of Stephen Daugherty, MD</a:t>
            </a:r>
          </a:p>
        </p:txBody>
      </p:sp>
    </p:spTree>
    <p:extLst>
      <p:ext uri="{BB962C8B-B14F-4D97-AF65-F5344CB8AC3E}">
        <p14:creationId xmlns:p14="http://schemas.microsoft.com/office/powerpoint/2010/main" val="422867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7D62-7B1E-1BE5-7281-F7266B2742F8}"/>
              </a:ext>
            </a:extLst>
          </p:cNvPr>
          <p:cNvSpPr>
            <a:spLocks noGrp="1"/>
          </p:cNvSpPr>
          <p:nvPr>
            <p:ph type="title"/>
          </p:nvPr>
        </p:nvSpPr>
        <p:spPr>
          <a:xfrm>
            <a:off x="1935668" y="37399"/>
            <a:ext cx="8852647" cy="1287276"/>
          </a:xfrm>
        </p:spPr>
        <p:txBody>
          <a:bodyPr/>
          <a:lstStyle/>
          <a:p>
            <a:pPr algn="ctr"/>
            <a:r>
              <a:rPr lang="en-US" b="1">
                <a:solidFill>
                  <a:srgbClr val="C00000"/>
                </a:solidFill>
                <a:latin typeface="Times New Roman" panose="02020603050405020304" pitchFamily="18" charset="0"/>
                <a:cs typeface="Times New Roman" panose="02020603050405020304" pitchFamily="18" charset="0"/>
              </a:rPr>
              <a:t>The Payers</a:t>
            </a:r>
          </a:p>
        </p:txBody>
      </p:sp>
      <p:graphicFrame>
        <p:nvGraphicFramePr>
          <p:cNvPr id="6" name="Table 6">
            <a:extLst>
              <a:ext uri="{FF2B5EF4-FFF2-40B4-BE49-F238E27FC236}">
                <a16:creationId xmlns:a16="http://schemas.microsoft.com/office/drawing/2014/main" id="{F22B98E8-560F-482E-5EDE-65DC0C7ED551}"/>
              </a:ext>
            </a:extLst>
          </p:cNvPr>
          <p:cNvGraphicFramePr>
            <a:graphicFrameLocks noGrp="1"/>
          </p:cNvGraphicFramePr>
          <p:nvPr>
            <p:ph idx="1"/>
            <p:extLst>
              <p:ext uri="{D42A27DB-BD31-4B8C-83A1-F6EECF244321}">
                <p14:modId xmlns:p14="http://schemas.microsoft.com/office/powerpoint/2010/main" val="929798846"/>
              </p:ext>
            </p:extLst>
          </p:nvPr>
        </p:nvGraphicFramePr>
        <p:xfrm>
          <a:off x="4115771" y="1432081"/>
          <a:ext cx="3942144" cy="4332105"/>
        </p:xfrm>
        <a:graphic>
          <a:graphicData uri="http://schemas.openxmlformats.org/drawingml/2006/table">
            <a:tbl>
              <a:tblPr firstRow="1" bandRow="1">
                <a:tableStyleId>{5C22544A-7EE6-4342-B048-85BDC9FD1C3A}</a:tableStyleId>
              </a:tblPr>
              <a:tblGrid>
                <a:gridCol w="3942144">
                  <a:extLst>
                    <a:ext uri="{9D8B030D-6E8A-4147-A177-3AD203B41FA5}">
                      <a16:colId xmlns:a16="http://schemas.microsoft.com/office/drawing/2014/main" val="2163021123"/>
                    </a:ext>
                  </a:extLst>
                </a:gridCol>
              </a:tblGrid>
              <a:tr h="866421">
                <a:tc>
                  <a:txBody>
                    <a:bodyPr/>
                    <a:lstStyle/>
                    <a:p>
                      <a:pPr algn="ctr"/>
                      <a:r>
                        <a:rPr lang="en-US" sz="3200" b="1" i="1" dirty="0">
                          <a:latin typeface="Times New Roman" panose="02020603050405020304" pitchFamily="18" charset="0"/>
                          <a:cs typeface="Times New Roman" panose="02020603050405020304" pitchFamily="18" charset="0"/>
                        </a:rPr>
                        <a:t>The Problems</a:t>
                      </a:r>
                    </a:p>
                  </a:txBody>
                  <a:tcPr anchor="ctr">
                    <a:lnB w="38100" cmpd="sng">
                      <a:noFill/>
                    </a:lnB>
                    <a:solidFill>
                      <a:srgbClr val="C00000"/>
                    </a:solidFill>
                  </a:tcPr>
                </a:tc>
                <a:extLst>
                  <a:ext uri="{0D108BD9-81ED-4DB2-BD59-A6C34878D82A}">
                    <a16:rowId xmlns:a16="http://schemas.microsoft.com/office/drawing/2014/main" val="1882456931"/>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Ambiguous LCD Language</a:t>
                      </a:r>
                    </a:p>
                  </a:txBody>
                  <a:tcPr anchor="ctr">
                    <a:lnL w="12700" cmpd="sng">
                      <a:noFill/>
                    </a:lnL>
                    <a:lnR w="12700" cmpd="sng">
                      <a:noFill/>
                    </a:lnR>
                    <a:lnT w="38100" cmpd="sng">
                      <a:noFill/>
                    </a:lnT>
                    <a:lnB w="12700" cmpd="sng">
                      <a:noFill/>
                    </a:lnB>
                    <a:noFill/>
                  </a:tcPr>
                </a:tc>
                <a:extLst>
                  <a:ext uri="{0D108BD9-81ED-4DB2-BD59-A6C34878D82A}">
                    <a16:rowId xmlns:a16="http://schemas.microsoft.com/office/drawing/2014/main" val="677250968"/>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Selective use of literature &amp; guidelines</a:t>
                      </a: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3631865290"/>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Overly restrictive policies</a:t>
                      </a: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1705405021"/>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General supervision of mid-level providers</a:t>
                      </a: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529525827"/>
                  </a:ext>
                </a:extLst>
              </a:tr>
            </a:tbl>
          </a:graphicData>
        </a:graphic>
      </p:graphicFrame>
      <p:pic>
        <p:nvPicPr>
          <p:cNvPr id="5" name="Picture 4" descr="Logo&#10;&#10;Description automatically generated">
            <a:extLst>
              <a:ext uri="{FF2B5EF4-FFF2-40B4-BE49-F238E27FC236}">
                <a16:creationId xmlns:a16="http://schemas.microsoft.com/office/drawing/2014/main" id="{6B18331D-2E0C-4FBF-F85B-693B25E538B7}"/>
              </a:ext>
            </a:extLst>
          </p:cNvPr>
          <p:cNvPicPr>
            <a:picLocks noChangeAspect="1"/>
          </p:cNvPicPr>
          <p:nvPr/>
        </p:nvPicPr>
        <p:blipFill>
          <a:blip r:embed="rId2"/>
          <a:stretch>
            <a:fillRect/>
          </a:stretch>
        </p:blipFill>
        <p:spPr>
          <a:xfrm>
            <a:off x="10898096" y="295597"/>
            <a:ext cx="993458" cy="770880"/>
          </a:xfrm>
          <a:prstGeom prst="rect">
            <a:avLst/>
          </a:prstGeom>
        </p:spPr>
      </p:pic>
      <p:graphicFrame>
        <p:nvGraphicFramePr>
          <p:cNvPr id="8" name="Table 6">
            <a:extLst>
              <a:ext uri="{FF2B5EF4-FFF2-40B4-BE49-F238E27FC236}">
                <a16:creationId xmlns:a16="http://schemas.microsoft.com/office/drawing/2014/main" id="{6E0E866B-3DAD-11D1-2C4D-E18F1F0E3273}"/>
              </a:ext>
            </a:extLst>
          </p:cNvPr>
          <p:cNvGraphicFramePr>
            <a:graphicFrameLocks/>
          </p:cNvGraphicFramePr>
          <p:nvPr/>
        </p:nvGraphicFramePr>
        <p:xfrm>
          <a:off x="4134092" y="1432083"/>
          <a:ext cx="3942144" cy="4332105"/>
        </p:xfrm>
        <a:graphic>
          <a:graphicData uri="http://schemas.openxmlformats.org/drawingml/2006/table">
            <a:tbl>
              <a:tblPr firstRow="1" bandRow="1">
                <a:tableStyleId>{5C22544A-7EE6-4342-B048-85BDC9FD1C3A}</a:tableStyleId>
              </a:tblPr>
              <a:tblGrid>
                <a:gridCol w="3942144">
                  <a:extLst>
                    <a:ext uri="{9D8B030D-6E8A-4147-A177-3AD203B41FA5}">
                      <a16:colId xmlns:a16="http://schemas.microsoft.com/office/drawing/2014/main" val="2163021123"/>
                    </a:ext>
                  </a:extLst>
                </a:gridCol>
              </a:tblGrid>
              <a:tr h="866421">
                <a:tc>
                  <a:txBody>
                    <a:bodyPr/>
                    <a:lstStyle/>
                    <a:p>
                      <a:pPr algn="ctr"/>
                      <a:r>
                        <a:rPr lang="en-US" sz="3200" b="1" i="1" dirty="0">
                          <a:solidFill>
                            <a:schemeClr val="accent1">
                              <a:lumMod val="50000"/>
                            </a:schemeClr>
                          </a:solidFill>
                          <a:latin typeface="Times New Roman" panose="02020603050405020304" pitchFamily="18" charset="0"/>
                          <a:cs typeface="Times New Roman" panose="02020603050405020304" pitchFamily="18" charset="0"/>
                        </a:rPr>
                        <a:t>The AVLS “Ask”</a:t>
                      </a:r>
                    </a:p>
                  </a:txBody>
                  <a:tcPr anchor="ctr">
                    <a:lnB w="38100" cmpd="sng">
                      <a:noFill/>
                    </a:lnB>
                    <a:solidFill>
                      <a:srgbClr val="FFFF00"/>
                    </a:solidFill>
                  </a:tcPr>
                </a:tc>
                <a:extLst>
                  <a:ext uri="{0D108BD9-81ED-4DB2-BD59-A6C34878D82A}">
                    <a16:rowId xmlns:a16="http://schemas.microsoft.com/office/drawing/2014/main" val="1882456931"/>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Coverage of NTNT</a:t>
                      </a:r>
                    </a:p>
                  </a:txBody>
                  <a:tcPr anchor="ctr">
                    <a:lnL w="12700" cmpd="sng">
                      <a:noFill/>
                    </a:lnL>
                    <a:lnR w="12700" cmpd="sng">
                      <a:noFill/>
                    </a:lnR>
                    <a:lnT w="38100" cmpd="sng">
                      <a:noFill/>
                    </a:lnT>
                    <a:lnB w="12700" cmpd="sng">
                      <a:noFill/>
                    </a:lnB>
                    <a:noFill/>
                  </a:tcPr>
                </a:tc>
                <a:extLst>
                  <a:ext uri="{0D108BD9-81ED-4DB2-BD59-A6C34878D82A}">
                    <a16:rowId xmlns:a16="http://schemas.microsoft.com/office/drawing/2014/main" val="677250968"/>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Coverage of UGFS</a:t>
                      </a: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3631865290"/>
                  </a:ext>
                </a:extLst>
              </a:tr>
              <a:tr h="866421">
                <a:tc>
                  <a:txBody>
                    <a:bodyPr/>
                    <a:lstStyle/>
                    <a:p>
                      <a:pPr algn="ctr"/>
                      <a:endParaRPr lang="en-US" b="1" i="0" dirty="0">
                        <a:solidFill>
                          <a:schemeClr val="accent1">
                            <a:lumMod val="50000"/>
                          </a:schemeClr>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1705405021"/>
                  </a:ext>
                </a:extLst>
              </a:tr>
              <a:tr h="866421">
                <a:tc>
                  <a:txBody>
                    <a:bodyPr/>
                    <a:lstStyle/>
                    <a:p>
                      <a:pPr algn="ctr"/>
                      <a:endParaRPr lang="en-US" b="1" i="0" dirty="0">
                        <a:solidFill>
                          <a:schemeClr val="accent1">
                            <a:lumMod val="50000"/>
                          </a:schemeClr>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529525827"/>
                  </a:ext>
                </a:extLst>
              </a:tr>
            </a:tbl>
          </a:graphicData>
        </a:graphic>
      </p:graphicFrame>
      <p:graphicFrame>
        <p:nvGraphicFramePr>
          <p:cNvPr id="9" name="Table 6">
            <a:extLst>
              <a:ext uri="{FF2B5EF4-FFF2-40B4-BE49-F238E27FC236}">
                <a16:creationId xmlns:a16="http://schemas.microsoft.com/office/drawing/2014/main" id="{F8B7A7C8-631A-873B-C688-2DBA53135343}"/>
              </a:ext>
            </a:extLst>
          </p:cNvPr>
          <p:cNvGraphicFramePr>
            <a:graphicFrameLocks/>
          </p:cNvGraphicFramePr>
          <p:nvPr/>
        </p:nvGraphicFramePr>
        <p:xfrm>
          <a:off x="8076236" y="1432083"/>
          <a:ext cx="3942144" cy="4332105"/>
        </p:xfrm>
        <a:graphic>
          <a:graphicData uri="http://schemas.openxmlformats.org/drawingml/2006/table">
            <a:tbl>
              <a:tblPr firstRow="1" bandRow="1">
                <a:tableStyleId>{5C22544A-7EE6-4342-B048-85BDC9FD1C3A}</a:tableStyleId>
              </a:tblPr>
              <a:tblGrid>
                <a:gridCol w="3942144">
                  <a:extLst>
                    <a:ext uri="{9D8B030D-6E8A-4147-A177-3AD203B41FA5}">
                      <a16:colId xmlns:a16="http://schemas.microsoft.com/office/drawing/2014/main" val="2163021123"/>
                    </a:ext>
                  </a:extLst>
                </a:gridCol>
              </a:tblGrid>
              <a:tr h="866421">
                <a:tc>
                  <a:txBody>
                    <a:bodyPr/>
                    <a:lstStyle/>
                    <a:p>
                      <a:pPr algn="ctr"/>
                      <a:r>
                        <a:rPr lang="en-US" sz="3200" b="1" i="1" dirty="0">
                          <a:solidFill>
                            <a:schemeClr val="bg1"/>
                          </a:solidFill>
                          <a:latin typeface="Times New Roman" panose="02020603050405020304" pitchFamily="18" charset="0"/>
                          <a:cs typeface="Times New Roman" panose="02020603050405020304" pitchFamily="18" charset="0"/>
                        </a:rPr>
                        <a:t>The Response</a:t>
                      </a:r>
                    </a:p>
                  </a:txBody>
                  <a:tcPr anchor="ctr">
                    <a:lnB w="38100" cmpd="sng">
                      <a:noFill/>
                    </a:lnB>
                    <a:solidFill>
                      <a:srgbClr val="00B050"/>
                    </a:solidFill>
                  </a:tcPr>
                </a:tc>
                <a:extLst>
                  <a:ext uri="{0D108BD9-81ED-4DB2-BD59-A6C34878D82A}">
                    <a16:rowId xmlns:a16="http://schemas.microsoft.com/office/drawing/2014/main" val="1882456931"/>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Conservative care waived for VCSS ≥ 6</a:t>
                      </a:r>
                    </a:p>
                  </a:txBody>
                  <a:tcPr anchor="ctr">
                    <a:lnL w="12700" cmpd="sng">
                      <a:noFill/>
                    </a:lnL>
                    <a:lnR w="12700" cmpd="sng">
                      <a:noFill/>
                    </a:lnR>
                    <a:lnT w="38100" cmpd="sng">
                      <a:noFill/>
                    </a:lnT>
                    <a:lnB w="12700" cmpd="sng">
                      <a:noFill/>
                    </a:lnB>
                    <a:noFill/>
                  </a:tcPr>
                </a:tc>
                <a:extLst>
                  <a:ext uri="{0D108BD9-81ED-4DB2-BD59-A6C34878D82A}">
                    <a16:rowId xmlns:a16="http://schemas.microsoft.com/office/drawing/2014/main" val="677250968"/>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Coverage of IPC treatment for local pain / tenderness</a:t>
                      </a: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3631865290"/>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USGFS covered for C</a:t>
                      </a:r>
                      <a:r>
                        <a:rPr lang="en-US" sz="2000" b="1" i="0" baseline="-25000" dirty="0">
                          <a:solidFill>
                            <a:schemeClr val="accent1">
                              <a:lumMod val="50000"/>
                            </a:schemeClr>
                          </a:solidFill>
                          <a:latin typeface="Times New Roman" panose="02020603050405020304" pitchFamily="18" charset="0"/>
                          <a:cs typeface="Times New Roman" panose="02020603050405020304" pitchFamily="18" charset="0"/>
                        </a:rPr>
                        <a:t>2 – 6 </a:t>
                      </a:r>
                      <a:r>
                        <a:rPr lang="en-US" sz="2000" b="1" i="0" dirty="0">
                          <a:solidFill>
                            <a:schemeClr val="accent1">
                              <a:lumMod val="50000"/>
                            </a:schemeClr>
                          </a:solidFill>
                          <a:latin typeface="Times New Roman" panose="02020603050405020304" pitchFamily="18" charset="0"/>
                          <a:cs typeface="Times New Roman" panose="02020603050405020304" pitchFamily="18" charset="0"/>
                        </a:rPr>
                        <a:t>disease</a:t>
                      </a: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1705405021"/>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Coverage for MOCA &amp; cyanoacrylate</a:t>
                      </a: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529525827"/>
                  </a:ext>
                </a:extLst>
              </a:tr>
            </a:tbl>
          </a:graphicData>
        </a:graphic>
      </p:graphicFrame>
      <p:sp>
        <p:nvSpPr>
          <p:cNvPr id="3" name="TextBox 2">
            <a:extLst>
              <a:ext uri="{FF2B5EF4-FFF2-40B4-BE49-F238E27FC236}">
                <a16:creationId xmlns:a16="http://schemas.microsoft.com/office/drawing/2014/main" id="{0F296915-B3E3-A320-05AF-F8830E4004E6}"/>
              </a:ext>
            </a:extLst>
          </p:cNvPr>
          <p:cNvSpPr txBox="1"/>
          <p:nvPr/>
        </p:nvSpPr>
        <p:spPr>
          <a:xfrm>
            <a:off x="487680" y="6357858"/>
            <a:ext cx="5132832" cy="461665"/>
          </a:xfrm>
          <a:prstGeom prst="rect">
            <a:avLst/>
          </a:prstGeom>
          <a:noFill/>
        </p:spPr>
        <p:txBody>
          <a:bodyPr wrap="square" rtlCol="0">
            <a:spAutoFit/>
          </a:bodyPr>
          <a:lstStyle/>
          <a:p>
            <a:r>
              <a:rPr lang="en-US" sz="2400" b="1" i="1" dirty="0">
                <a:solidFill>
                  <a:srgbClr val="00B050"/>
                </a:solidFill>
                <a:latin typeface="Times New Roman" panose="02020603050405020304" pitchFamily="18" charset="0"/>
                <a:cs typeface="Times New Roman" panose="02020603050405020304" pitchFamily="18" charset="0"/>
              </a:rPr>
              <a:t>Courtesy of Stephen Daugherty, MD</a:t>
            </a:r>
          </a:p>
        </p:txBody>
      </p:sp>
    </p:spTree>
    <p:extLst>
      <p:ext uri="{BB962C8B-B14F-4D97-AF65-F5344CB8AC3E}">
        <p14:creationId xmlns:p14="http://schemas.microsoft.com/office/powerpoint/2010/main" val="178401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651 -0.00139 L -0.32175 0.00046 " pathEditMode="relative" rAng="0" ptsTypes="AA">
                                      <p:cBhvr>
                                        <p:cTn id="6" dur="500" fill="hold"/>
                                        <p:tgtEl>
                                          <p:spTgt spid="6"/>
                                        </p:tgtEl>
                                        <p:attrNameLst>
                                          <p:attrName>ppt_x</p:attrName>
                                          <p:attrName>ppt_y</p:attrName>
                                        </p:attrNameLst>
                                      </p:cBhvr>
                                      <p:rCtr x="-15768" y="93"/>
                                    </p:animMotion>
                                  </p:childTnLst>
                                </p:cTn>
                              </p:par>
                            </p:childTnLst>
                          </p:cTn>
                        </p:par>
                        <p:par>
                          <p:cTn id="7" fill="hold">
                            <p:stCondLst>
                              <p:cond delay="500"/>
                            </p:stCondLst>
                            <p:childTnLst>
                              <p:par>
                                <p:cTn id="8" presetID="22" presetClass="entr" presetSubtype="8"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77D62-7B1E-1BE5-7281-F7266B2742F8}"/>
              </a:ext>
            </a:extLst>
          </p:cNvPr>
          <p:cNvSpPr>
            <a:spLocks noGrp="1"/>
          </p:cNvSpPr>
          <p:nvPr>
            <p:ph type="title"/>
          </p:nvPr>
        </p:nvSpPr>
        <p:spPr>
          <a:xfrm>
            <a:off x="1808343" y="25824"/>
            <a:ext cx="8852647" cy="1287276"/>
          </a:xfrm>
        </p:spPr>
        <p:txBody>
          <a:bodyPr/>
          <a:lstStyle/>
          <a:p>
            <a:pPr algn="ctr"/>
            <a:r>
              <a:rPr lang="en-US" b="1" dirty="0">
                <a:solidFill>
                  <a:srgbClr val="C00000"/>
                </a:solidFill>
                <a:latin typeface="Times New Roman" panose="02020603050405020304" pitchFamily="18" charset="0"/>
                <a:cs typeface="Times New Roman" panose="02020603050405020304" pitchFamily="18" charset="0"/>
              </a:rPr>
              <a:t>Other Payers</a:t>
            </a:r>
          </a:p>
        </p:txBody>
      </p:sp>
      <p:graphicFrame>
        <p:nvGraphicFramePr>
          <p:cNvPr id="6" name="Table 6">
            <a:extLst>
              <a:ext uri="{FF2B5EF4-FFF2-40B4-BE49-F238E27FC236}">
                <a16:creationId xmlns:a16="http://schemas.microsoft.com/office/drawing/2014/main" id="{F22B98E8-560F-482E-5EDE-65DC0C7ED551}"/>
              </a:ext>
            </a:extLst>
          </p:cNvPr>
          <p:cNvGraphicFramePr>
            <a:graphicFrameLocks noGrp="1"/>
          </p:cNvGraphicFramePr>
          <p:nvPr>
            <p:ph idx="1"/>
            <p:extLst>
              <p:ext uri="{D42A27DB-BD31-4B8C-83A1-F6EECF244321}">
                <p14:modId xmlns:p14="http://schemas.microsoft.com/office/powerpoint/2010/main" val="3076104360"/>
              </p:ext>
            </p:extLst>
          </p:nvPr>
        </p:nvGraphicFramePr>
        <p:xfrm>
          <a:off x="2136491" y="1200588"/>
          <a:ext cx="3942144" cy="5198526"/>
        </p:xfrm>
        <a:graphic>
          <a:graphicData uri="http://schemas.openxmlformats.org/drawingml/2006/table">
            <a:tbl>
              <a:tblPr firstRow="1" bandRow="1">
                <a:tableStyleId>{5C22544A-7EE6-4342-B048-85BDC9FD1C3A}</a:tableStyleId>
              </a:tblPr>
              <a:tblGrid>
                <a:gridCol w="3942144">
                  <a:extLst>
                    <a:ext uri="{9D8B030D-6E8A-4147-A177-3AD203B41FA5}">
                      <a16:colId xmlns:a16="http://schemas.microsoft.com/office/drawing/2014/main" val="2163021123"/>
                    </a:ext>
                  </a:extLst>
                </a:gridCol>
              </a:tblGrid>
              <a:tr h="866421">
                <a:tc>
                  <a:txBody>
                    <a:bodyPr/>
                    <a:lstStyle/>
                    <a:p>
                      <a:pPr algn="ctr"/>
                      <a:endParaRPr lang="en-US" sz="3200" b="1" i="1" dirty="0">
                        <a:latin typeface="Times New Roman" panose="02020603050405020304" pitchFamily="18" charset="0"/>
                        <a:cs typeface="Times New Roman" panose="02020603050405020304" pitchFamily="18" charset="0"/>
                      </a:endParaRPr>
                    </a:p>
                  </a:txBody>
                  <a:tcPr anchor="ctr">
                    <a:lnB w="38100" cmpd="sng">
                      <a:noFill/>
                    </a:lnB>
                    <a:solidFill>
                      <a:srgbClr val="C00000"/>
                    </a:solidFill>
                  </a:tcPr>
                </a:tc>
                <a:extLst>
                  <a:ext uri="{0D108BD9-81ED-4DB2-BD59-A6C34878D82A}">
                    <a16:rowId xmlns:a16="http://schemas.microsoft.com/office/drawing/2014/main" val="1882456931"/>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Phlebectomy / UGFS not included in indicated procedures</a:t>
                      </a:r>
                    </a:p>
                  </a:txBody>
                  <a:tcPr anchor="ctr">
                    <a:lnL w="12700" cmpd="sng">
                      <a:noFill/>
                    </a:lnL>
                    <a:lnR w="12700" cmpd="sng">
                      <a:noFill/>
                    </a:lnR>
                    <a:lnT w="38100" cmpd="sng">
                      <a:noFill/>
                    </a:lnT>
                    <a:lnB w="12700" cmpd="sng">
                      <a:noFill/>
                    </a:lnB>
                    <a:noFill/>
                  </a:tcPr>
                </a:tc>
                <a:extLst>
                  <a:ext uri="{0D108BD9-81ED-4DB2-BD59-A6C34878D82A}">
                    <a16:rowId xmlns:a16="http://schemas.microsoft.com/office/drawing/2014/main" val="677250968"/>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Liquid </a:t>
                      </a:r>
                      <a:r>
                        <a:rPr lang="en-US" sz="2000" b="1" i="0" dirty="0" err="1">
                          <a:solidFill>
                            <a:schemeClr val="accent1">
                              <a:lumMod val="50000"/>
                            </a:schemeClr>
                          </a:solidFill>
                          <a:latin typeface="Times New Roman" panose="02020603050405020304" pitchFamily="18" charset="0"/>
                          <a:cs typeface="Times New Roman" panose="02020603050405020304" pitchFamily="18" charset="0"/>
                        </a:rPr>
                        <a:t>sclero</a:t>
                      </a:r>
                      <a:r>
                        <a:rPr lang="en-US" sz="2000" b="1" i="0" dirty="0">
                          <a:solidFill>
                            <a:schemeClr val="accent1">
                              <a:lumMod val="50000"/>
                            </a:schemeClr>
                          </a:solidFill>
                          <a:latin typeface="Times New Roman" panose="02020603050405020304" pitchFamily="18" charset="0"/>
                          <a:cs typeface="Times New Roman" panose="02020603050405020304" pitchFamily="18" charset="0"/>
                        </a:rPr>
                        <a:t> covered for 3 – 6 mm veins</a:t>
                      </a: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3631865290"/>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No procedure listed for &gt; 6 mm veins</a:t>
                      </a: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1705405021"/>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Allowance for only 3 </a:t>
                      </a:r>
                      <a:r>
                        <a:rPr lang="en-US" sz="2000" b="1" i="0" dirty="0" err="1">
                          <a:solidFill>
                            <a:schemeClr val="accent1">
                              <a:lumMod val="50000"/>
                            </a:schemeClr>
                          </a:solidFill>
                          <a:latin typeface="Times New Roman" panose="02020603050405020304" pitchFamily="18" charset="0"/>
                          <a:cs typeface="Times New Roman" panose="02020603050405020304" pitchFamily="18" charset="0"/>
                        </a:rPr>
                        <a:t>sclero</a:t>
                      </a:r>
                      <a:r>
                        <a:rPr lang="en-US" sz="2000" b="1" i="0" dirty="0">
                          <a:solidFill>
                            <a:schemeClr val="accent1">
                              <a:lumMod val="50000"/>
                            </a:schemeClr>
                          </a:solidFill>
                          <a:latin typeface="Times New Roman" panose="02020603050405020304" pitchFamily="18" charset="0"/>
                          <a:cs typeface="Times New Roman" panose="02020603050405020304" pitchFamily="18" charset="0"/>
                        </a:rPr>
                        <a:t> sessions / leg</a:t>
                      </a: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529525827"/>
                  </a:ext>
                </a:extLst>
              </a:tr>
              <a:tr h="866421">
                <a:tc>
                  <a:txBody>
                    <a:bodyPr/>
                    <a:lstStyle/>
                    <a:p>
                      <a:pPr algn="ctr"/>
                      <a:r>
                        <a:rPr lang="en-US" sz="2000" b="1" i="0" dirty="0" err="1">
                          <a:solidFill>
                            <a:schemeClr val="accent1">
                              <a:lumMod val="50000"/>
                            </a:schemeClr>
                          </a:solidFill>
                          <a:latin typeface="Times New Roman" panose="02020603050405020304" pitchFamily="18" charset="0"/>
                          <a:cs typeface="Times New Roman" panose="02020603050405020304" pitchFamily="18" charset="0"/>
                        </a:rPr>
                        <a:t>RPhS</a:t>
                      </a:r>
                      <a:r>
                        <a:rPr lang="en-US" sz="2000" b="1" i="0" dirty="0">
                          <a:solidFill>
                            <a:schemeClr val="accent1">
                              <a:lumMod val="50000"/>
                            </a:schemeClr>
                          </a:solidFill>
                          <a:latin typeface="Times New Roman" panose="02020603050405020304" pitchFamily="18" charset="0"/>
                          <a:cs typeface="Times New Roman" panose="02020603050405020304" pitchFamily="18" charset="0"/>
                        </a:rPr>
                        <a:t> and RVS not included in U/S credential</a:t>
                      </a: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893972077"/>
                  </a:ext>
                </a:extLst>
              </a:tr>
            </a:tbl>
          </a:graphicData>
        </a:graphic>
      </p:graphicFrame>
      <p:pic>
        <p:nvPicPr>
          <p:cNvPr id="4" name="Picture 3" descr="Text&#10;&#10;Description automatically generated">
            <a:extLst>
              <a:ext uri="{FF2B5EF4-FFF2-40B4-BE49-F238E27FC236}">
                <a16:creationId xmlns:a16="http://schemas.microsoft.com/office/drawing/2014/main" id="{485686F5-B288-5372-41A4-7A6FEB679E2C}"/>
              </a:ext>
            </a:extLst>
          </p:cNvPr>
          <p:cNvPicPr>
            <a:picLocks noChangeAspect="1"/>
          </p:cNvPicPr>
          <p:nvPr/>
        </p:nvPicPr>
        <p:blipFill>
          <a:blip r:embed="rId2"/>
          <a:stretch>
            <a:fillRect/>
          </a:stretch>
        </p:blipFill>
        <p:spPr>
          <a:xfrm>
            <a:off x="2734910" y="1304759"/>
            <a:ext cx="2675320" cy="680167"/>
          </a:xfrm>
          <a:prstGeom prst="rect">
            <a:avLst/>
          </a:prstGeom>
        </p:spPr>
      </p:pic>
      <p:graphicFrame>
        <p:nvGraphicFramePr>
          <p:cNvPr id="8" name="Table 6">
            <a:extLst>
              <a:ext uri="{FF2B5EF4-FFF2-40B4-BE49-F238E27FC236}">
                <a16:creationId xmlns:a16="http://schemas.microsoft.com/office/drawing/2014/main" id="{6E0E866B-3DAD-11D1-2C4D-E18F1F0E3273}"/>
              </a:ext>
            </a:extLst>
          </p:cNvPr>
          <p:cNvGraphicFramePr>
            <a:graphicFrameLocks/>
          </p:cNvGraphicFramePr>
          <p:nvPr>
            <p:extLst>
              <p:ext uri="{D42A27DB-BD31-4B8C-83A1-F6EECF244321}">
                <p14:modId xmlns:p14="http://schemas.microsoft.com/office/powerpoint/2010/main" val="2056198082"/>
              </p:ext>
            </p:extLst>
          </p:nvPr>
        </p:nvGraphicFramePr>
        <p:xfrm>
          <a:off x="6078635" y="1200588"/>
          <a:ext cx="3942144" cy="4332105"/>
        </p:xfrm>
        <a:graphic>
          <a:graphicData uri="http://schemas.openxmlformats.org/drawingml/2006/table">
            <a:tbl>
              <a:tblPr firstRow="1" bandRow="1">
                <a:tableStyleId>{5C22544A-7EE6-4342-B048-85BDC9FD1C3A}</a:tableStyleId>
              </a:tblPr>
              <a:tblGrid>
                <a:gridCol w="3942144">
                  <a:extLst>
                    <a:ext uri="{9D8B030D-6E8A-4147-A177-3AD203B41FA5}">
                      <a16:colId xmlns:a16="http://schemas.microsoft.com/office/drawing/2014/main" val="2163021123"/>
                    </a:ext>
                  </a:extLst>
                </a:gridCol>
              </a:tblGrid>
              <a:tr h="866421">
                <a:tc>
                  <a:txBody>
                    <a:bodyPr/>
                    <a:lstStyle/>
                    <a:p>
                      <a:pPr algn="ctr"/>
                      <a:r>
                        <a:rPr lang="en-US" sz="2400" b="1" i="1" dirty="0">
                          <a:solidFill>
                            <a:schemeClr val="bg1"/>
                          </a:solidFill>
                          <a:latin typeface="Times New Roman" panose="02020603050405020304" pitchFamily="18" charset="0"/>
                          <a:cs typeface="Times New Roman" panose="02020603050405020304" pitchFamily="18" charset="0"/>
                        </a:rPr>
                        <a:t>Venous </a:t>
                      </a:r>
                    </a:p>
                    <a:p>
                      <a:pPr algn="ctr"/>
                      <a:r>
                        <a:rPr lang="en-US" sz="2400" b="1" i="1" dirty="0">
                          <a:solidFill>
                            <a:schemeClr val="bg1"/>
                          </a:solidFill>
                          <a:latin typeface="Times New Roman" panose="02020603050405020304" pitchFamily="18" charset="0"/>
                          <a:cs typeface="Times New Roman" panose="02020603050405020304" pitchFamily="18" charset="0"/>
                        </a:rPr>
                        <a:t>Stenting</a:t>
                      </a:r>
                    </a:p>
                  </a:txBody>
                  <a:tcPr anchor="ctr">
                    <a:lnB w="38100" cmpd="sng">
                      <a:noFill/>
                    </a:lnB>
                    <a:solidFill>
                      <a:srgbClr val="0070C0"/>
                    </a:solidFill>
                  </a:tcPr>
                </a:tc>
                <a:extLst>
                  <a:ext uri="{0D108BD9-81ED-4DB2-BD59-A6C34878D82A}">
                    <a16:rowId xmlns:a16="http://schemas.microsoft.com/office/drawing/2014/main" val="1882456931"/>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Limited coverage for venous stenting (LCD withdrawn)</a:t>
                      </a:r>
                    </a:p>
                  </a:txBody>
                  <a:tcPr anchor="ctr">
                    <a:lnL w="12700" cmpd="sng">
                      <a:noFill/>
                    </a:lnL>
                    <a:lnR w="12700" cmpd="sng">
                      <a:noFill/>
                    </a:lnR>
                    <a:lnT w="38100" cmpd="sng">
                      <a:noFill/>
                    </a:lnT>
                    <a:lnB w="12700" cmpd="sng">
                      <a:noFill/>
                    </a:lnB>
                    <a:noFill/>
                  </a:tcPr>
                </a:tc>
                <a:extLst>
                  <a:ext uri="{0D108BD9-81ED-4DB2-BD59-A6C34878D82A}">
                    <a16:rowId xmlns:a16="http://schemas.microsoft.com/office/drawing/2014/main" val="677250968"/>
                  </a:ext>
                </a:extLst>
              </a:tr>
              <a:tr h="866421">
                <a:tc>
                  <a:txBody>
                    <a:bodyPr/>
                    <a:lstStyle/>
                    <a:p>
                      <a:pPr algn="ctr"/>
                      <a:r>
                        <a:rPr lang="en-US" sz="2000" b="1" i="0" dirty="0">
                          <a:solidFill>
                            <a:schemeClr val="accent1">
                              <a:lumMod val="50000"/>
                            </a:schemeClr>
                          </a:solidFill>
                          <a:latin typeface="Times New Roman" panose="02020603050405020304" pitchFamily="18" charset="0"/>
                          <a:cs typeface="Times New Roman" panose="02020603050405020304" pitchFamily="18" charset="0"/>
                        </a:rPr>
                        <a:t>No coverage for office-based stenting (clarified)</a:t>
                      </a: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3631865290"/>
                  </a:ext>
                </a:extLst>
              </a:tr>
              <a:tr h="866421">
                <a:tc>
                  <a:txBody>
                    <a:bodyPr/>
                    <a:lstStyle/>
                    <a:p>
                      <a:pPr algn="ctr"/>
                      <a:r>
                        <a:rPr lang="en-US" b="1" i="0" dirty="0">
                          <a:solidFill>
                            <a:schemeClr val="accent1">
                              <a:lumMod val="50000"/>
                            </a:schemeClr>
                          </a:solidFill>
                          <a:latin typeface="Times New Roman" panose="02020603050405020304" pitchFamily="18" charset="0"/>
                          <a:cs typeface="Times New Roman" panose="02020603050405020304" pitchFamily="18" charset="0"/>
                        </a:rPr>
                        <a:t>No requirement for IVUS</a:t>
                      </a: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1705405021"/>
                  </a:ext>
                </a:extLst>
              </a:tr>
              <a:tr h="866421">
                <a:tc>
                  <a:txBody>
                    <a:bodyPr/>
                    <a:lstStyle/>
                    <a:p>
                      <a:pPr algn="ctr"/>
                      <a:endParaRPr lang="en-US" b="1" i="0" dirty="0">
                        <a:solidFill>
                          <a:schemeClr val="accent1">
                            <a:lumMod val="50000"/>
                          </a:schemeClr>
                        </a:solidFill>
                        <a:latin typeface="Times New Roman" panose="02020603050405020304" pitchFamily="18" charset="0"/>
                        <a:cs typeface="Times New Roman" panose="02020603050405020304" pitchFamily="18" charset="0"/>
                      </a:endParaRPr>
                    </a:p>
                  </a:txBody>
                  <a:tcPr anchor="ctr">
                    <a:lnL w="12700" cmpd="sng">
                      <a:noFill/>
                    </a:lnL>
                    <a:lnR w="12700" cmpd="sng">
                      <a:noFill/>
                    </a:lnR>
                    <a:lnT w="12700" cmpd="sng">
                      <a:noFill/>
                    </a:lnT>
                    <a:lnB w="12700" cmpd="sng">
                      <a:noFill/>
                    </a:lnB>
                    <a:noFill/>
                  </a:tcPr>
                </a:tc>
                <a:extLst>
                  <a:ext uri="{0D108BD9-81ED-4DB2-BD59-A6C34878D82A}">
                    <a16:rowId xmlns:a16="http://schemas.microsoft.com/office/drawing/2014/main" val="529525827"/>
                  </a:ext>
                </a:extLst>
              </a:tr>
            </a:tbl>
          </a:graphicData>
        </a:graphic>
      </p:graphicFrame>
      <p:pic>
        <p:nvPicPr>
          <p:cNvPr id="5" name="Picture 4" descr="Logo&#10;&#10;Description automatically generated">
            <a:extLst>
              <a:ext uri="{FF2B5EF4-FFF2-40B4-BE49-F238E27FC236}">
                <a16:creationId xmlns:a16="http://schemas.microsoft.com/office/drawing/2014/main" id="{6B18331D-2E0C-4FBF-F85B-693B25E538B7}"/>
              </a:ext>
            </a:extLst>
          </p:cNvPr>
          <p:cNvPicPr>
            <a:picLocks noChangeAspect="1"/>
          </p:cNvPicPr>
          <p:nvPr/>
        </p:nvPicPr>
        <p:blipFill>
          <a:blip r:embed="rId3"/>
          <a:stretch>
            <a:fillRect/>
          </a:stretch>
        </p:blipFill>
        <p:spPr>
          <a:xfrm>
            <a:off x="6157710" y="1259402"/>
            <a:ext cx="993458" cy="770880"/>
          </a:xfrm>
          <a:prstGeom prst="rect">
            <a:avLst/>
          </a:prstGeom>
        </p:spPr>
      </p:pic>
      <p:pic>
        <p:nvPicPr>
          <p:cNvPr id="11" name="Picture 10">
            <a:extLst>
              <a:ext uri="{FF2B5EF4-FFF2-40B4-BE49-F238E27FC236}">
                <a16:creationId xmlns:a16="http://schemas.microsoft.com/office/drawing/2014/main" id="{A7A444F8-4AAB-B84B-0663-6656553FC876}"/>
              </a:ext>
            </a:extLst>
          </p:cNvPr>
          <p:cNvPicPr>
            <a:picLocks noChangeAspect="1"/>
          </p:cNvPicPr>
          <p:nvPr/>
        </p:nvPicPr>
        <p:blipFill>
          <a:blip r:embed="rId4"/>
          <a:stretch>
            <a:fillRect/>
          </a:stretch>
        </p:blipFill>
        <p:spPr>
          <a:xfrm>
            <a:off x="8910077" y="1354235"/>
            <a:ext cx="1022707" cy="595966"/>
          </a:xfrm>
          <a:prstGeom prst="rect">
            <a:avLst/>
          </a:prstGeom>
        </p:spPr>
      </p:pic>
      <p:sp>
        <p:nvSpPr>
          <p:cNvPr id="3" name="TextBox 2">
            <a:extLst>
              <a:ext uri="{FF2B5EF4-FFF2-40B4-BE49-F238E27FC236}">
                <a16:creationId xmlns:a16="http://schemas.microsoft.com/office/drawing/2014/main" id="{7D740C27-4052-F13B-E233-EFCEBA7ED6C0}"/>
              </a:ext>
            </a:extLst>
          </p:cNvPr>
          <p:cNvSpPr txBox="1"/>
          <p:nvPr/>
        </p:nvSpPr>
        <p:spPr>
          <a:xfrm>
            <a:off x="487680" y="6357858"/>
            <a:ext cx="5132832" cy="461665"/>
          </a:xfrm>
          <a:prstGeom prst="rect">
            <a:avLst/>
          </a:prstGeom>
          <a:noFill/>
        </p:spPr>
        <p:txBody>
          <a:bodyPr wrap="square" rtlCol="0">
            <a:spAutoFit/>
          </a:bodyPr>
          <a:lstStyle/>
          <a:p>
            <a:r>
              <a:rPr lang="en-US" sz="2400" b="1" i="1" dirty="0">
                <a:solidFill>
                  <a:srgbClr val="00B050"/>
                </a:solidFill>
                <a:latin typeface="Times New Roman" panose="02020603050405020304" pitchFamily="18" charset="0"/>
                <a:cs typeface="Times New Roman" panose="02020603050405020304" pitchFamily="18" charset="0"/>
              </a:rPr>
              <a:t>Courtesy of Stephen Daugherty, MD</a:t>
            </a:r>
          </a:p>
        </p:txBody>
      </p:sp>
    </p:spTree>
    <p:extLst>
      <p:ext uri="{BB962C8B-B14F-4D97-AF65-F5344CB8AC3E}">
        <p14:creationId xmlns:p14="http://schemas.microsoft.com/office/powerpoint/2010/main" val="1255763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F728-C9C4-0071-AF3C-08C90C9A104D}"/>
              </a:ext>
            </a:extLst>
          </p:cNvPr>
          <p:cNvSpPr>
            <a:spLocks noGrp="1"/>
          </p:cNvSpPr>
          <p:nvPr>
            <p:ph type="title"/>
          </p:nvPr>
        </p:nvSpPr>
        <p:spPr>
          <a:xfrm>
            <a:off x="1791289" y="133652"/>
            <a:ext cx="8852647" cy="913096"/>
          </a:xfrm>
        </p:spPr>
        <p:txBody>
          <a:bodyPr/>
          <a:lstStyle/>
          <a:p>
            <a:pPr algn="ctr"/>
            <a:r>
              <a:rPr lang="en-US" b="1">
                <a:solidFill>
                  <a:srgbClr val="C00000"/>
                </a:solidFill>
                <a:latin typeface="Times New Roman" panose="02020603050405020304" pitchFamily="18" charset="0"/>
                <a:cs typeface="Times New Roman" panose="02020603050405020304" pitchFamily="18" charset="0"/>
              </a:rPr>
              <a:t>Congress</a:t>
            </a:r>
          </a:p>
        </p:txBody>
      </p:sp>
      <p:sp>
        <p:nvSpPr>
          <p:cNvPr id="3" name="Content Placeholder 2">
            <a:extLst>
              <a:ext uri="{FF2B5EF4-FFF2-40B4-BE49-F238E27FC236}">
                <a16:creationId xmlns:a16="http://schemas.microsoft.com/office/drawing/2014/main" id="{69954801-4B75-4192-9DFF-D85F819B3A40}"/>
              </a:ext>
            </a:extLst>
          </p:cNvPr>
          <p:cNvSpPr>
            <a:spLocks noGrp="1"/>
          </p:cNvSpPr>
          <p:nvPr>
            <p:ph idx="1"/>
          </p:nvPr>
        </p:nvSpPr>
        <p:spPr>
          <a:xfrm>
            <a:off x="863558" y="1017694"/>
            <a:ext cx="10515600" cy="4351338"/>
          </a:xfrm>
        </p:spPr>
        <p:txBody>
          <a:bodyPr>
            <a:normAutofit lnSpcReduction="10000"/>
          </a:bodyPr>
          <a:lstStyle/>
          <a:p>
            <a:pPr marL="0" indent="0" algn="ctr">
              <a:lnSpc>
                <a:spcPct val="110000"/>
              </a:lnSpc>
              <a:buNone/>
            </a:pPr>
            <a:r>
              <a:rPr lang="en-US" sz="3600" b="1" i="1">
                <a:solidFill>
                  <a:srgbClr val="00B050"/>
                </a:solidFill>
                <a:latin typeface="Times New Roman" panose="02020603050405020304" pitchFamily="18" charset="0"/>
                <a:cs typeface="Times New Roman" panose="02020603050405020304" pitchFamily="18" charset="0"/>
              </a:rPr>
              <a:t>Priorities</a:t>
            </a:r>
          </a:p>
          <a:p>
            <a:pPr>
              <a:lnSpc>
                <a:spcPct val="110000"/>
              </a:lnSpc>
            </a:pPr>
            <a:r>
              <a:rPr lang="en-US" b="1">
                <a:latin typeface="Times New Roman" panose="02020603050405020304" pitchFamily="18" charset="0"/>
                <a:cs typeface="Times New Roman" panose="02020603050405020304" pitchFamily="18" charset="0"/>
              </a:rPr>
              <a:t>Congressional remedy for the clinical labor update</a:t>
            </a:r>
          </a:p>
          <a:p>
            <a:pPr>
              <a:lnSpc>
                <a:spcPct val="110000"/>
              </a:lnSpc>
            </a:pPr>
            <a:r>
              <a:rPr lang="en-US" b="1">
                <a:latin typeface="Times New Roman" panose="02020603050405020304" pitchFamily="18" charset="0"/>
                <a:cs typeface="Times New Roman" panose="02020603050405020304" pitchFamily="18" charset="0"/>
              </a:rPr>
              <a:t>Reform of budget neutrality mandates</a:t>
            </a:r>
          </a:p>
          <a:p>
            <a:pPr marL="0" indent="0" algn="ctr">
              <a:lnSpc>
                <a:spcPct val="110000"/>
              </a:lnSpc>
              <a:buNone/>
            </a:pPr>
            <a:r>
              <a:rPr lang="en-US" sz="3600" b="1" i="1">
                <a:solidFill>
                  <a:srgbClr val="00B050"/>
                </a:solidFill>
                <a:latin typeface="Times New Roman" panose="02020603050405020304" pitchFamily="18" charset="0"/>
                <a:cs typeface="Times New Roman" panose="02020603050405020304" pitchFamily="18" charset="0"/>
              </a:rPr>
              <a:t>Strategy</a:t>
            </a:r>
          </a:p>
          <a:p>
            <a:pPr>
              <a:lnSpc>
                <a:spcPct val="110000"/>
              </a:lnSpc>
            </a:pPr>
            <a:r>
              <a:rPr lang="en-US" b="1">
                <a:latin typeface="Times New Roman" panose="02020603050405020304" pitchFamily="18" charset="0"/>
                <a:cs typeface="Times New Roman" panose="02020603050405020304" pitchFamily="18" charset="0"/>
              </a:rPr>
              <a:t>Membership education &amp; direct interaction with their legislators</a:t>
            </a:r>
          </a:p>
          <a:p>
            <a:pPr>
              <a:lnSpc>
                <a:spcPct val="110000"/>
              </a:lnSpc>
            </a:pPr>
            <a:r>
              <a:rPr lang="en-US" b="1">
                <a:latin typeface="Times New Roman" panose="02020603050405020304" pitchFamily="18" charset="0"/>
                <a:cs typeface="Times New Roman" panose="02020603050405020304" pitchFamily="18" charset="0"/>
              </a:rPr>
              <a:t>Executive member of United Specialists for Patient Access (USPA)</a:t>
            </a:r>
          </a:p>
          <a:p>
            <a:pPr>
              <a:lnSpc>
                <a:spcPct val="110000"/>
              </a:lnSpc>
            </a:pPr>
            <a:r>
              <a:rPr lang="en-US" b="1">
                <a:latin typeface="Times New Roman" panose="02020603050405020304" pitchFamily="18" charset="0"/>
                <a:cs typeface="Times New Roman" panose="02020603050405020304" pitchFamily="18" charset="0"/>
              </a:rPr>
              <a:t>Political consultants to navigate the legislative / regulatory process</a:t>
            </a:r>
          </a:p>
        </p:txBody>
      </p:sp>
      <p:pic>
        <p:nvPicPr>
          <p:cNvPr id="4" name="Picture 3" descr="A close-up of a logo&#10;&#10;Description automatically generated with low confidence">
            <a:extLst>
              <a:ext uri="{FF2B5EF4-FFF2-40B4-BE49-F238E27FC236}">
                <a16:creationId xmlns:a16="http://schemas.microsoft.com/office/drawing/2014/main" id="{41ACAE5F-FBB7-AD3A-8FE4-C5A7FCAE421B}"/>
              </a:ext>
            </a:extLst>
          </p:cNvPr>
          <p:cNvPicPr>
            <a:picLocks noChangeAspect="1"/>
          </p:cNvPicPr>
          <p:nvPr/>
        </p:nvPicPr>
        <p:blipFill>
          <a:blip r:embed="rId2"/>
          <a:stretch>
            <a:fillRect/>
          </a:stretch>
        </p:blipFill>
        <p:spPr>
          <a:xfrm>
            <a:off x="10848702" y="175939"/>
            <a:ext cx="1010196" cy="1010196"/>
          </a:xfrm>
          <a:prstGeom prst="rect">
            <a:avLst/>
          </a:prstGeom>
        </p:spPr>
      </p:pic>
    </p:spTree>
    <p:extLst>
      <p:ext uri="{BB962C8B-B14F-4D97-AF65-F5344CB8AC3E}">
        <p14:creationId xmlns:p14="http://schemas.microsoft.com/office/powerpoint/2010/main" val="1540891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C9728D-EB3A-0787-FB99-B529F323F35F}"/>
              </a:ext>
            </a:extLst>
          </p:cNvPr>
          <p:cNvSpPr>
            <a:spLocks noGrp="1"/>
          </p:cNvSpPr>
          <p:nvPr>
            <p:ph idx="1"/>
          </p:nvPr>
        </p:nvSpPr>
        <p:spPr>
          <a:xfrm>
            <a:off x="264694" y="3429000"/>
            <a:ext cx="11089105" cy="3131386"/>
          </a:xfrm>
        </p:spPr>
        <p:txBody>
          <a:bodyPr/>
          <a:lstStyle/>
          <a:p>
            <a:pPr marL="0" indent="0" algn="ctr">
              <a:buNone/>
            </a:pPr>
            <a:r>
              <a:rPr lang="en-US" b="1" i="1">
                <a:solidFill>
                  <a:srgbClr val="00B050"/>
                </a:solidFill>
                <a:latin typeface="Chalkduster" panose="03050602040202020205" pitchFamily="66" charset="77"/>
                <a:cs typeface="Times New Roman" panose="02020603050405020304" pitchFamily="18" charset="0"/>
              </a:rPr>
              <a:t>The Required Infrastructure Has Been Built &amp; Tested</a:t>
            </a:r>
          </a:p>
          <a:p>
            <a:pPr>
              <a:buClr>
                <a:srgbClr val="00B050"/>
              </a:buClr>
            </a:pPr>
            <a:r>
              <a:rPr lang="en-US" b="1">
                <a:latin typeface="Times New Roman" panose="02020603050405020304" pitchFamily="18" charset="0"/>
                <a:cs typeface="Times New Roman" panose="02020603050405020304" pitchFamily="18" charset="0"/>
              </a:rPr>
              <a:t>Membership engagement in the political and regulatory process</a:t>
            </a:r>
          </a:p>
          <a:p>
            <a:pPr>
              <a:buClr>
                <a:srgbClr val="00B050"/>
              </a:buClr>
            </a:pPr>
            <a:r>
              <a:rPr lang="en-US" b="1">
                <a:latin typeface="Times New Roman" panose="02020603050405020304" pitchFamily="18" charset="0"/>
                <a:cs typeface="Times New Roman" panose="02020603050405020304" pitchFamily="18" charset="0"/>
              </a:rPr>
              <a:t>Resources are now in place to effectively interact with</a:t>
            </a:r>
          </a:p>
          <a:p>
            <a:pPr lvl="1"/>
            <a:r>
              <a:rPr lang="en-US" b="1">
                <a:solidFill>
                  <a:srgbClr val="00B050"/>
                </a:solidFill>
                <a:latin typeface="Times New Roman" panose="02020603050405020304" pitchFamily="18" charset="0"/>
                <a:cs typeface="Times New Roman" panose="02020603050405020304" pitchFamily="18" charset="0"/>
              </a:rPr>
              <a:t>The American Medical Association (AMA)</a:t>
            </a:r>
          </a:p>
          <a:p>
            <a:pPr lvl="1"/>
            <a:r>
              <a:rPr lang="en-US" b="1">
                <a:solidFill>
                  <a:srgbClr val="00B050"/>
                </a:solidFill>
                <a:latin typeface="Times New Roman" panose="02020603050405020304" pitchFamily="18" charset="0"/>
                <a:cs typeface="Times New Roman" panose="02020603050405020304" pitchFamily="18" charset="0"/>
              </a:rPr>
              <a:t>Centers for Medicare &amp; Medicaid Services (CMS)</a:t>
            </a:r>
          </a:p>
          <a:p>
            <a:pPr lvl="1"/>
            <a:r>
              <a:rPr lang="en-US" b="1">
                <a:solidFill>
                  <a:srgbClr val="00B050"/>
                </a:solidFill>
                <a:latin typeface="Times New Roman" panose="02020603050405020304" pitchFamily="18" charset="0"/>
                <a:cs typeface="Times New Roman" panose="02020603050405020304" pitchFamily="18" charset="0"/>
              </a:rPr>
              <a:t>Payers</a:t>
            </a:r>
          </a:p>
          <a:p>
            <a:pPr lvl="1"/>
            <a:r>
              <a:rPr lang="en-US" b="1">
                <a:solidFill>
                  <a:srgbClr val="00B050"/>
                </a:solidFill>
                <a:latin typeface="Times New Roman" panose="02020603050405020304" pitchFamily="18" charset="0"/>
                <a:cs typeface="Times New Roman" panose="02020603050405020304" pitchFamily="18" charset="0"/>
              </a:rPr>
              <a:t>Congress</a:t>
            </a:r>
          </a:p>
          <a:p>
            <a:pPr lvl="1"/>
            <a:endParaRPr lang="en-US"/>
          </a:p>
        </p:txBody>
      </p:sp>
      <p:grpSp>
        <p:nvGrpSpPr>
          <p:cNvPr id="4" name="Group 3">
            <a:extLst>
              <a:ext uri="{FF2B5EF4-FFF2-40B4-BE49-F238E27FC236}">
                <a16:creationId xmlns:a16="http://schemas.microsoft.com/office/drawing/2014/main" id="{7B5F7F95-36D2-1CA8-D964-4F4A9A4329D5}"/>
              </a:ext>
            </a:extLst>
          </p:cNvPr>
          <p:cNvGrpSpPr/>
          <p:nvPr/>
        </p:nvGrpSpPr>
        <p:grpSpPr>
          <a:xfrm>
            <a:off x="3463443" y="2280717"/>
            <a:ext cx="4691606" cy="2585323"/>
            <a:chOff x="3954682" y="2136338"/>
            <a:chExt cx="4691606" cy="2585323"/>
          </a:xfrm>
        </p:grpSpPr>
        <p:sp>
          <p:nvSpPr>
            <p:cNvPr id="5" name="TextBox 4">
              <a:extLst>
                <a:ext uri="{FF2B5EF4-FFF2-40B4-BE49-F238E27FC236}">
                  <a16:creationId xmlns:a16="http://schemas.microsoft.com/office/drawing/2014/main" id="{9E5B28BF-1F20-13B7-3256-88E7E4DBC699}"/>
                </a:ext>
              </a:extLst>
            </p:cNvPr>
            <p:cNvSpPr txBox="1"/>
            <p:nvPr/>
          </p:nvSpPr>
          <p:spPr>
            <a:xfrm>
              <a:off x="5451675" y="2136338"/>
              <a:ext cx="3194613" cy="2585323"/>
            </a:xfrm>
            <a:prstGeom prst="rect">
              <a:avLst/>
            </a:prstGeom>
            <a:noFill/>
          </p:spPr>
          <p:txBody>
            <a:bodyPr wrap="square" rtlCol="0">
              <a:spAutoFit/>
            </a:bodyPr>
            <a:lstStyle/>
            <a:p>
              <a:r>
                <a:rPr lang="en-US" sz="5400" b="1" i="1">
                  <a:solidFill>
                    <a:srgbClr val="002060"/>
                  </a:solidFill>
                  <a:latin typeface="Times New Roman" panose="02020603050405020304" pitchFamily="18" charset="0"/>
                  <a:cs typeface="Times New Roman" panose="02020603050405020304" pitchFamily="18" charset="0"/>
                </a:rPr>
                <a:t>Advocacy</a:t>
              </a:r>
            </a:p>
            <a:p>
              <a:r>
                <a:rPr lang="en-US" sz="5400" b="1" i="1">
                  <a:solidFill>
                    <a:srgbClr val="C00000"/>
                  </a:solidFill>
                  <a:latin typeface="Times New Roman" panose="02020603050405020304" pitchFamily="18" charset="0"/>
                  <a:cs typeface="Times New Roman" panose="02020603050405020304" pitchFamily="18" charset="0"/>
                </a:rPr>
                <a:t>Research</a:t>
              </a:r>
            </a:p>
            <a:p>
              <a:r>
                <a:rPr lang="en-US" sz="5400" b="1" i="1">
                  <a:solidFill>
                    <a:srgbClr val="00B050"/>
                  </a:solidFill>
                  <a:latin typeface="Times New Roman" panose="02020603050405020304" pitchFamily="18" charset="0"/>
                  <a:cs typeface="Times New Roman" panose="02020603050405020304" pitchFamily="18" charset="0"/>
                </a:rPr>
                <a:t>Education</a:t>
              </a:r>
            </a:p>
          </p:txBody>
        </p:sp>
        <p:sp>
          <p:nvSpPr>
            <p:cNvPr id="6" name="TextBox 5">
              <a:extLst>
                <a:ext uri="{FF2B5EF4-FFF2-40B4-BE49-F238E27FC236}">
                  <a16:creationId xmlns:a16="http://schemas.microsoft.com/office/drawing/2014/main" id="{4E17E158-EFD6-B520-340E-31E756F43C1D}"/>
                </a:ext>
              </a:extLst>
            </p:cNvPr>
            <p:cNvSpPr txBox="1"/>
            <p:nvPr/>
          </p:nvSpPr>
          <p:spPr>
            <a:xfrm>
              <a:off x="3954682" y="2932609"/>
              <a:ext cx="1288649" cy="923330"/>
            </a:xfrm>
            <a:prstGeom prst="rect">
              <a:avLst/>
            </a:prstGeom>
            <a:noFill/>
          </p:spPr>
          <p:txBody>
            <a:bodyPr wrap="square" rtlCol="0">
              <a:spAutoFit/>
            </a:bodyPr>
            <a:lstStyle/>
            <a:p>
              <a:r>
                <a:rPr lang="en-US" sz="5400" b="1" i="1">
                  <a:solidFill>
                    <a:srgbClr val="002060"/>
                  </a:solidFill>
                  <a:latin typeface="Times New Roman" panose="02020603050405020304" pitchFamily="18" charset="0"/>
                  <a:cs typeface="Times New Roman" panose="02020603050405020304" pitchFamily="18" charset="0"/>
                </a:rPr>
                <a:t>WE</a:t>
              </a:r>
              <a:endParaRPr lang="en-US" sz="5400" b="1" i="1">
                <a:solidFill>
                  <a:srgbClr val="00B050"/>
                </a:solidFill>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D360B32B-4808-93F2-22E6-D774965A9E63}"/>
              </a:ext>
            </a:extLst>
          </p:cNvPr>
          <p:cNvSpPr txBox="1"/>
          <p:nvPr/>
        </p:nvSpPr>
        <p:spPr>
          <a:xfrm>
            <a:off x="5076618" y="656732"/>
            <a:ext cx="6783806" cy="646331"/>
          </a:xfrm>
          <a:prstGeom prst="rect">
            <a:avLst/>
          </a:prstGeom>
          <a:noFill/>
        </p:spPr>
        <p:txBody>
          <a:bodyPr wrap="square" rtlCol="0">
            <a:spAutoFit/>
          </a:bodyPr>
          <a:lstStyle/>
          <a:p>
            <a:r>
              <a:rPr lang="en-US" sz="3600" b="1" i="1">
                <a:solidFill>
                  <a:srgbClr val="002060"/>
                </a:solidFill>
                <a:latin typeface="Times New Roman" panose="02020603050405020304" pitchFamily="18" charset="0"/>
                <a:cs typeface="Times New Roman" panose="02020603050405020304" pitchFamily="18" charset="0"/>
              </a:rPr>
              <a:t>”New Horizons” Mission Achieved</a:t>
            </a:r>
          </a:p>
        </p:txBody>
      </p:sp>
    </p:spTree>
    <p:extLst>
      <p:ext uri="{BB962C8B-B14F-4D97-AF65-F5344CB8AC3E}">
        <p14:creationId xmlns:p14="http://schemas.microsoft.com/office/powerpoint/2010/main" val="136260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1003 -0.02106 L -0.25195 -0.26805 " pathEditMode="relative" rAng="0" ptsTypes="AA">
                                      <p:cBhvr>
                                        <p:cTn id="6" dur="500" fill="hold"/>
                                        <p:tgtEl>
                                          <p:spTgt spid="4"/>
                                        </p:tgtEl>
                                        <p:attrNameLst>
                                          <p:attrName>ppt_x</p:attrName>
                                          <p:attrName>ppt_y</p:attrName>
                                        </p:attrNameLst>
                                      </p:cBhvr>
                                      <p:rCtr x="-13099" y="-12361"/>
                                    </p:animMotion>
                                  </p:childTnLst>
                                </p:cTn>
                              </p:par>
                            </p:childTnLst>
                          </p:cTn>
                        </p:par>
                        <p:par>
                          <p:cTn id="7" fill="hold">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E9F4C-96AF-8A73-9D95-F9D798EDC7DF}"/>
              </a:ext>
            </a:extLst>
          </p:cNvPr>
          <p:cNvSpPr txBox="1"/>
          <p:nvPr/>
        </p:nvSpPr>
        <p:spPr>
          <a:xfrm>
            <a:off x="5451675" y="2136338"/>
            <a:ext cx="3194613" cy="2585323"/>
          </a:xfrm>
          <a:prstGeom prst="rect">
            <a:avLst/>
          </a:prstGeom>
          <a:noFill/>
        </p:spPr>
        <p:txBody>
          <a:bodyPr wrap="square" rtlCol="0">
            <a:spAutoFit/>
          </a:bodyPr>
          <a:lstStyle/>
          <a:p>
            <a:r>
              <a:rPr lang="en-US" sz="5400" b="1" i="1" dirty="0">
                <a:solidFill>
                  <a:srgbClr val="002060"/>
                </a:solidFill>
                <a:latin typeface="Times New Roman" panose="02020603050405020304" pitchFamily="18" charset="0"/>
                <a:cs typeface="Times New Roman" panose="02020603050405020304" pitchFamily="18" charset="0"/>
              </a:rPr>
              <a:t>Advocacy</a:t>
            </a:r>
          </a:p>
          <a:p>
            <a:r>
              <a:rPr lang="en-US" sz="5400" b="1" i="1" dirty="0">
                <a:solidFill>
                  <a:srgbClr val="C00000"/>
                </a:solidFill>
                <a:latin typeface="Times New Roman" panose="02020603050405020304" pitchFamily="18" charset="0"/>
                <a:cs typeface="Times New Roman" panose="02020603050405020304" pitchFamily="18" charset="0"/>
              </a:rPr>
              <a:t>Research</a:t>
            </a:r>
          </a:p>
          <a:p>
            <a:r>
              <a:rPr lang="en-US" sz="5400" b="1" i="1" dirty="0">
                <a:solidFill>
                  <a:srgbClr val="00B050"/>
                </a:solidFill>
                <a:latin typeface="Times New Roman" panose="02020603050405020304" pitchFamily="18" charset="0"/>
                <a:cs typeface="Times New Roman" panose="02020603050405020304" pitchFamily="18" charset="0"/>
              </a:rPr>
              <a:t>Education</a:t>
            </a:r>
          </a:p>
        </p:txBody>
      </p:sp>
      <p:sp>
        <p:nvSpPr>
          <p:cNvPr id="3" name="TextBox 2">
            <a:extLst>
              <a:ext uri="{FF2B5EF4-FFF2-40B4-BE49-F238E27FC236}">
                <a16:creationId xmlns:a16="http://schemas.microsoft.com/office/drawing/2014/main" id="{303BF29B-CE1F-CEE1-C961-A6C148421740}"/>
              </a:ext>
            </a:extLst>
          </p:cNvPr>
          <p:cNvSpPr txBox="1"/>
          <p:nvPr/>
        </p:nvSpPr>
        <p:spPr>
          <a:xfrm>
            <a:off x="5451674" y="2967334"/>
            <a:ext cx="3194613" cy="923330"/>
          </a:xfrm>
          <a:prstGeom prst="rect">
            <a:avLst/>
          </a:prstGeom>
          <a:noFill/>
        </p:spPr>
        <p:txBody>
          <a:bodyPr wrap="square" rtlCol="0">
            <a:spAutoFit/>
          </a:bodyPr>
          <a:lstStyle/>
          <a:p>
            <a:r>
              <a:rPr lang="en-US" sz="5400" b="1" i="1" dirty="0">
                <a:solidFill>
                  <a:srgbClr val="C00000"/>
                </a:solidFill>
                <a:latin typeface="Times New Roman" panose="02020603050405020304" pitchFamily="18" charset="0"/>
                <a:cs typeface="Times New Roman" panose="02020603050405020304" pitchFamily="18" charset="0"/>
              </a:rPr>
              <a:t>Research</a:t>
            </a:r>
          </a:p>
        </p:txBody>
      </p:sp>
      <p:sp>
        <p:nvSpPr>
          <p:cNvPr id="4" name="TextBox 3">
            <a:extLst>
              <a:ext uri="{FF2B5EF4-FFF2-40B4-BE49-F238E27FC236}">
                <a16:creationId xmlns:a16="http://schemas.microsoft.com/office/drawing/2014/main" id="{8EEDDE30-B409-A7BB-E67F-477BDD2AE2A0}"/>
              </a:ext>
            </a:extLst>
          </p:cNvPr>
          <p:cNvSpPr txBox="1"/>
          <p:nvPr/>
        </p:nvSpPr>
        <p:spPr>
          <a:xfrm>
            <a:off x="3954682" y="2932609"/>
            <a:ext cx="1288649" cy="923330"/>
          </a:xfrm>
          <a:prstGeom prst="rect">
            <a:avLst/>
          </a:prstGeom>
          <a:noFill/>
        </p:spPr>
        <p:txBody>
          <a:bodyPr wrap="square" rtlCol="0">
            <a:spAutoFit/>
          </a:bodyPr>
          <a:lstStyle/>
          <a:p>
            <a:r>
              <a:rPr lang="en-US" sz="5400" b="1" i="1" dirty="0">
                <a:solidFill>
                  <a:srgbClr val="002060"/>
                </a:solidFill>
                <a:latin typeface="Times New Roman" panose="02020603050405020304" pitchFamily="18" charset="0"/>
                <a:cs typeface="Times New Roman" panose="02020603050405020304" pitchFamily="18" charset="0"/>
              </a:rPr>
              <a:t>WE</a:t>
            </a:r>
            <a:endParaRPr lang="en-US" sz="5400" b="1" i="1" dirty="0">
              <a:solidFill>
                <a:srgbClr val="00B05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6DC417C-9B50-7728-3AA6-E233B65850E8}"/>
              </a:ext>
            </a:extLst>
          </p:cNvPr>
          <p:cNvPicPr>
            <a:picLocks noChangeAspect="1"/>
          </p:cNvPicPr>
          <p:nvPr/>
        </p:nvPicPr>
        <p:blipFill>
          <a:blip r:embed="rId3"/>
          <a:stretch>
            <a:fillRect/>
          </a:stretch>
        </p:blipFill>
        <p:spPr>
          <a:xfrm>
            <a:off x="8008328" y="993665"/>
            <a:ext cx="3681678" cy="1835503"/>
          </a:xfrm>
          <a:prstGeom prst="rect">
            <a:avLst/>
          </a:prstGeom>
        </p:spPr>
      </p:pic>
      <p:pic>
        <p:nvPicPr>
          <p:cNvPr id="8" name="Picture 7">
            <a:extLst>
              <a:ext uri="{FF2B5EF4-FFF2-40B4-BE49-F238E27FC236}">
                <a16:creationId xmlns:a16="http://schemas.microsoft.com/office/drawing/2014/main" id="{C4A831F4-834F-FE8D-1349-6FA6B812A473}"/>
              </a:ext>
            </a:extLst>
          </p:cNvPr>
          <p:cNvPicPr>
            <a:picLocks noChangeAspect="1"/>
          </p:cNvPicPr>
          <p:nvPr/>
        </p:nvPicPr>
        <p:blipFill>
          <a:blip r:embed="rId4"/>
          <a:stretch>
            <a:fillRect/>
          </a:stretch>
        </p:blipFill>
        <p:spPr>
          <a:xfrm>
            <a:off x="579806" y="2932609"/>
            <a:ext cx="6860442" cy="3563265"/>
          </a:xfrm>
          <a:prstGeom prst="rect">
            <a:avLst/>
          </a:prstGeom>
        </p:spPr>
      </p:pic>
      <p:pic>
        <p:nvPicPr>
          <p:cNvPr id="9" name="Picture 8">
            <a:extLst>
              <a:ext uri="{FF2B5EF4-FFF2-40B4-BE49-F238E27FC236}">
                <a16:creationId xmlns:a16="http://schemas.microsoft.com/office/drawing/2014/main" id="{75970A94-CE11-4874-432E-51DEEB2E9525}"/>
              </a:ext>
            </a:extLst>
          </p:cNvPr>
          <p:cNvPicPr>
            <a:picLocks noChangeAspect="1"/>
          </p:cNvPicPr>
          <p:nvPr/>
        </p:nvPicPr>
        <p:blipFill>
          <a:blip r:embed="rId5"/>
          <a:stretch>
            <a:fillRect/>
          </a:stretch>
        </p:blipFill>
        <p:spPr>
          <a:xfrm>
            <a:off x="8757202" y="2042811"/>
            <a:ext cx="3081077" cy="3341989"/>
          </a:xfrm>
          <a:prstGeom prst="rect">
            <a:avLst/>
          </a:prstGeom>
        </p:spPr>
      </p:pic>
      <p:pic>
        <p:nvPicPr>
          <p:cNvPr id="10" name="Picture 9">
            <a:extLst>
              <a:ext uri="{FF2B5EF4-FFF2-40B4-BE49-F238E27FC236}">
                <a16:creationId xmlns:a16="http://schemas.microsoft.com/office/drawing/2014/main" id="{D7A75B47-EAB2-00EB-1BBC-A2E96B4AD015}"/>
              </a:ext>
            </a:extLst>
          </p:cNvPr>
          <p:cNvPicPr>
            <a:picLocks noChangeAspect="1"/>
          </p:cNvPicPr>
          <p:nvPr/>
        </p:nvPicPr>
        <p:blipFill>
          <a:blip r:embed="rId6"/>
          <a:stretch>
            <a:fillRect/>
          </a:stretch>
        </p:blipFill>
        <p:spPr>
          <a:xfrm>
            <a:off x="4080933" y="2927264"/>
            <a:ext cx="4030134" cy="1794397"/>
          </a:xfrm>
          <a:prstGeom prst="rect">
            <a:avLst/>
          </a:prstGeom>
        </p:spPr>
      </p:pic>
      <p:graphicFrame>
        <p:nvGraphicFramePr>
          <p:cNvPr id="11" name="Table 2">
            <a:extLst>
              <a:ext uri="{FF2B5EF4-FFF2-40B4-BE49-F238E27FC236}">
                <a16:creationId xmlns:a16="http://schemas.microsoft.com/office/drawing/2014/main" id="{95DA54B4-7830-FB4F-7A08-34E09A7F6673}"/>
              </a:ext>
            </a:extLst>
          </p:cNvPr>
          <p:cNvGraphicFramePr>
            <a:graphicFrameLocks noGrp="1"/>
          </p:cNvGraphicFramePr>
          <p:nvPr/>
        </p:nvGraphicFramePr>
        <p:xfrm>
          <a:off x="3823540" y="3596123"/>
          <a:ext cx="8190523" cy="3103880"/>
        </p:xfrm>
        <a:graphic>
          <a:graphicData uri="http://schemas.openxmlformats.org/drawingml/2006/table">
            <a:tbl>
              <a:tblPr firstRow="1" bandRow="1">
                <a:tableStyleId>{5C22544A-7EE6-4342-B048-85BDC9FD1C3A}</a:tableStyleId>
              </a:tblPr>
              <a:tblGrid>
                <a:gridCol w="1638105">
                  <a:extLst>
                    <a:ext uri="{9D8B030D-6E8A-4147-A177-3AD203B41FA5}">
                      <a16:colId xmlns:a16="http://schemas.microsoft.com/office/drawing/2014/main" val="1159826110"/>
                    </a:ext>
                  </a:extLst>
                </a:gridCol>
                <a:gridCol w="1963073">
                  <a:extLst>
                    <a:ext uri="{9D8B030D-6E8A-4147-A177-3AD203B41FA5}">
                      <a16:colId xmlns:a16="http://schemas.microsoft.com/office/drawing/2014/main" val="420089787"/>
                    </a:ext>
                  </a:extLst>
                </a:gridCol>
                <a:gridCol w="1541345">
                  <a:extLst>
                    <a:ext uri="{9D8B030D-6E8A-4147-A177-3AD203B41FA5}">
                      <a16:colId xmlns:a16="http://schemas.microsoft.com/office/drawing/2014/main" val="163898247"/>
                    </a:ext>
                  </a:extLst>
                </a:gridCol>
                <a:gridCol w="1524000">
                  <a:extLst>
                    <a:ext uri="{9D8B030D-6E8A-4147-A177-3AD203B41FA5}">
                      <a16:colId xmlns:a16="http://schemas.microsoft.com/office/drawing/2014/main" val="526576254"/>
                    </a:ext>
                  </a:extLst>
                </a:gridCol>
                <a:gridCol w="1524000">
                  <a:extLst>
                    <a:ext uri="{9D8B030D-6E8A-4147-A177-3AD203B41FA5}">
                      <a16:colId xmlns:a16="http://schemas.microsoft.com/office/drawing/2014/main" val="3387113629"/>
                    </a:ext>
                  </a:extLst>
                </a:gridCol>
              </a:tblGrid>
              <a:tr h="370840">
                <a:tc gridSpan="5">
                  <a:txBody>
                    <a:bodyPr/>
                    <a:lstStyle/>
                    <a:p>
                      <a:pPr algn="ctr"/>
                      <a:r>
                        <a:rPr lang="en-US" sz="1400" b="1" i="0" dirty="0">
                          <a:solidFill>
                            <a:schemeClr val="bg1"/>
                          </a:solidFill>
                          <a:latin typeface="Times New Roman" panose="02020603050405020304" pitchFamily="18" charset="0"/>
                          <a:cs typeface="Times New Roman" panose="02020603050405020304" pitchFamily="18" charset="0"/>
                        </a:rPr>
                        <a:t>Evidence-Based Guidelines</a:t>
                      </a:r>
                    </a:p>
                  </a:txBody>
                  <a:tcPr anchor="ctr">
                    <a:solidFill>
                      <a:srgbClr val="0070C0"/>
                    </a:solidFill>
                  </a:tcPr>
                </a:tc>
                <a:tc hMerge="1">
                  <a:txBody>
                    <a:bodyPr/>
                    <a:lstStyle/>
                    <a:p>
                      <a:endParaRPr lang="en-US"/>
                    </a:p>
                  </a:txBody>
                  <a:tcPr/>
                </a:tc>
                <a:tc hMerge="1">
                  <a:txBody>
                    <a:bodyPr/>
                    <a:lstStyle/>
                    <a:p>
                      <a:pPr algn="ctr"/>
                      <a:endParaRPr lang="en-US"/>
                    </a:p>
                  </a:txBody>
                  <a:tcPr/>
                </a:tc>
                <a:tc hMerge="1">
                  <a:txBody>
                    <a:bodyPr/>
                    <a:lstStyle/>
                    <a:p>
                      <a:pPr algn="ctr"/>
                      <a:endParaRPr lang="en-US" dirty="0"/>
                    </a:p>
                  </a:txBody>
                  <a:tcPr/>
                </a:tc>
                <a:tc hMerge="1">
                  <a:txBody>
                    <a:bodyPr/>
                    <a:lstStyle/>
                    <a:p>
                      <a:pPr algn="ctr"/>
                      <a:endParaRPr lang="en-US" b="1" i="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3000455"/>
                  </a:ext>
                </a:extLst>
              </a:tr>
              <a:tr h="370840">
                <a:tc>
                  <a:txBody>
                    <a:bodyPr/>
                    <a:lstStyle/>
                    <a:p>
                      <a:pPr algn="ctr"/>
                      <a:r>
                        <a:rPr lang="en-US" sz="1400" b="1" i="0" dirty="0">
                          <a:solidFill>
                            <a:schemeClr val="bg1"/>
                          </a:solidFill>
                          <a:latin typeface="Times New Roman" panose="02020603050405020304" pitchFamily="18" charset="0"/>
                          <a:cs typeface="Times New Roman" panose="02020603050405020304" pitchFamily="18" charset="0"/>
                        </a:rPr>
                        <a:t>Guideline</a:t>
                      </a:r>
                    </a:p>
                  </a:txBody>
                  <a:tcPr anchor="ctr">
                    <a:solidFill>
                      <a:srgbClr val="0070C0"/>
                    </a:solidFill>
                  </a:tcPr>
                </a:tc>
                <a:tc>
                  <a:txBody>
                    <a:bodyPr/>
                    <a:lstStyle/>
                    <a:p>
                      <a:pPr algn="ctr"/>
                      <a:r>
                        <a:rPr lang="en-US" sz="1400" b="1" i="0" dirty="0">
                          <a:solidFill>
                            <a:schemeClr val="bg1"/>
                          </a:solidFill>
                          <a:latin typeface="Times New Roman" panose="02020603050405020304" pitchFamily="18" charset="0"/>
                          <a:cs typeface="Times New Roman" panose="02020603050405020304" pitchFamily="18" charset="0"/>
                        </a:rPr>
                        <a:t>Chair</a:t>
                      </a:r>
                    </a:p>
                  </a:txBody>
                  <a:tcPr anchor="ctr">
                    <a:solidFill>
                      <a:srgbClr val="0070C0"/>
                    </a:solidFill>
                  </a:tcPr>
                </a:tc>
                <a:tc>
                  <a:txBody>
                    <a:bodyPr/>
                    <a:lstStyle/>
                    <a:p>
                      <a:pPr algn="ctr"/>
                      <a:r>
                        <a:rPr lang="en-US" sz="1400" b="1" i="0" dirty="0">
                          <a:solidFill>
                            <a:schemeClr val="bg1"/>
                          </a:solidFill>
                          <a:latin typeface="Times New Roman" panose="02020603050405020304" pitchFamily="18" charset="0"/>
                          <a:cs typeface="Times New Roman" panose="02020603050405020304" pitchFamily="18" charset="0"/>
                        </a:rPr>
                        <a:t>Questions Developed</a:t>
                      </a:r>
                    </a:p>
                  </a:txBody>
                  <a:tcPr anchor="ctr">
                    <a:solidFill>
                      <a:srgbClr val="0070C0"/>
                    </a:solidFill>
                  </a:tcPr>
                </a:tc>
                <a:tc>
                  <a:txBody>
                    <a:bodyPr/>
                    <a:lstStyle/>
                    <a:p>
                      <a:pPr algn="ctr"/>
                      <a:r>
                        <a:rPr lang="en-US" sz="1400" b="1" i="0" dirty="0">
                          <a:solidFill>
                            <a:schemeClr val="bg1"/>
                          </a:solidFill>
                          <a:latin typeface="Times New Roman" panose="02020603050405020304" pitchFamily="18" charset="0"/>
                          <a:cs typeface="Times New Roman" panose="02020603050405020304" pitchFamily="18" charset="0"/>
                        </a:rPr>
                        <a:t>Systematic Review Completed</a:t>
                      </a:r>
                    </a:p>
                  </a:txBody>
                  <a:tcPr anchor="ctr">
                    <a:solidFill>
                      <a:srgbClr val="0070C0"/>
                    </a:solidFill>
                  </a:tcPr>
                </a:tc>
                <a:tc>
                  <a:txBody>
                    <a:bodyPr/>
                    <a:lstStyle/>
                    <a:p>
                      <a:pPr algn="ctr"/>
                      <a:r>
                        <a:rPr lang="en-US" sz="1400" b="1" i="0" dirty="0">
                          <a:solidFill>
                            <a:schemeClr val="bg1"/>
                          </a:solidFill>
                          <a:latin typeface="Times New Roman" panose="02020603050405020304" pitchFamily="18" charset="0"/>
                          <a:cs typeface="Times New Roman" panose="02020603050405020304" pitchFamily="18" charset="0"/>
                        </a:rPr>
                        <a:t>Manuscript Complete</a:t>
                      </a:r>
                    </a:p>
                  </a:txBody>
                  <a:tcPr anchor="ctr">
                    <a:solidFill>
                      <a:srgbClr val="0070C0"/>
                    </a:solidFill>
                  </a:tcPr>
                </a:tc>
                <a:extLst>
                  <a:ext uri="{0D108BD9-81ED-4DB2-BD59-A6C34878D82A}">
                    <a16:rowId xmlns:a16="http://schemas.microsoft.com/office/drawing/2014/main" val="2154152454"/>
                  </a:ext>
                </a:extLst>
              </a:tr>
              <a:tr h="370840">
                <a:tc>
                  <a:txBody>
                    <a:bodyPr/>
                    <a:lstStyle/>
                    <a:p>
                      <a:pPr algn="ctr"/>
                      <a:r>
                        <a:rPr lang="en-US" sz="1400" b="1" i="0" dirty="0">
                          <a:solidFill>
                            <a:schemeClr val="accent1">
                              <a:lumMod val="50000"/>
                            </a:schemeClr>
                          </a:solidFill>
                          <a:latin typeface="Times New Roman" panose="02020603050405020304" pitchFamily="18" charset="0"/>
                          <a:cs typeface="Times New Roman" panose="02020603050405020304" pitchFamily="18" charset="0"/>
                        </a:rPr>
                        <a:t>Varicose Veins 1.0</a:t>
                      </a:r>
                    </a:p>
                  </a:txBody>
                  <a:tcPr anchor="ctr"/>
                </a:tc>
                <a:tc>
                  <a:txBody>
                    <a:bodyPr/>
                    <a:lstStyle/>
                    <a:p>
                      <a:pPr algn="ctr"/>
                      <a:r>
                        <a:rPr lang="en-US" sz="1400" b="1" i="0" dirty="0">
                          <a:solidFill>
                            <a:schemeClr val="accent1">
                              <a:lumMod val="50000"/>
                            </a:schemeClr>
                          </a:solidFill>
                          <a:latin typeface="Times New Roman" panose="02020603050405020304" pitchFamily="18" charset="0"/>
                          <a:cs typeface="Times New Roman" panose="02020603050405020304" pitchFamily="18" charset="0"/>
                        </a:rPr>
                        <a:t>Gloviczki / </a:t>
                      </a:r>
                      <a:r>
                        <a:rPr lang="en-US" sz="1400" b="1" i="0" dirty="0" err="1">
                          <a:solidFill>
                            <a:schemeClr val="accent1">
                              <a:lumMod val="50000"/>
                            </a:schemeClr>
                          </a:solidFill>
                          <a:latin typeface="Times New Roman" panose="02020603050405020304" pitchFamily="18" charset="0"/>
                          <a:cs typeface="Times New Roman" panose="02020603050405020304" pitchFamily="18" charset="0"/>
                        </a:rPr>
                        <a:t>Wassan</a:t>
                      </a:r>
                      <a:endParaRPr lang="en-US" sz="1400" b="1" i="0" dirty="0">
                        <a:solidFill>
                          <a:schemeClr val="accent1">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400" b="1" i="0">
                          <a:solidFill>
                            <a:schemeClr val="accent1">
                              <a:lumMod val="50000"/>
                            </a:schemeClr>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1400" b="1" i="0">
                          <a:solidFill>
                            <a:schemeClr val="accent1">
                              <a:lumMod val="50000"/>
                            </a:schemeClr>
                          </a:solidFill>
                          <a:latin typeface="Times New Roman" panose="02020603050405020304" pitchFamily="18" charset="0"/>
                          <a:cs typeface="Times New Roman" panose="02020603050405020304" pitchFamily="18" charset="0"/>
                        </a:rPr>
                        <a:t>√</a:t>
                      </a:r>
                    </a:p>
                  </a:txBody>
                  <a:tcPr anchor="ctr"/>
                </a:tc>
                <a:tc>
                  <a:txBody>
                    <a:bodyPr/>
                    <a:lstStyle/>
                    <a:p>
                      <a:pPr algn="ctr"/>
                      <a:r>
                        <a:rPr lang="en-US" sz="1400" b="1" i="0">
                          <a:solidFill>
                            <a:schemeClr val="accent1">
                              <a:lumMod val="50000"/>
                            </a:schemeClr>
                          </a:solidFill>
                          <a:latin typeface="Times New Roman" panose="02020603050405020304" pitchFamily="18" charset="0"/>
                          <a:cs typeface="Times New Roman" panose="02020603050405020304" pitchFamily="18" charset="0"/>
                        </a:rPr>
                        <a:t>√</a:t>
                      </a:r>
                    </a:p>
                  </a:txBody>
                  <a:tcPr anchor="ctr"/>
                </a:tc>
                <a:extLst>
                  <a:ext uri="{0D108BD9-81ED-4DB2-BD59-A6C34878D82A}">
                    <a16:rowId xmlns:a16="http://schemas.microsoft.com/office/drawing/2014/main" val="2125612566"/>
                  </a:ext>
                </a:extLst>
              </a:tr>
              <a:tr h="370840">
                <a:tc>
                  <a:txBody>
                    <a:bodyPr/>
                    <a:lstStyle/>
                    <a:p>
                      <a:pPr algn="ctr"/>
                      <a:r>
                        <a:rPr lang="en-US" sz="1400" b="1" i="0">
                          <a:solidFill>
                            <a:schemeClr val="accent1">
                              <a:lumMod val="50000"/>
                            </a:schemeClr>
                          </a:solidFill>
                          <a:latin typeface="Times New Roman" panose="02020603050405020304" pitchFamily="18" charset="0"/>
                          <a:cs typeface="Times New Roman" panose="02020603050405020304" pitchFamily="18" charset="0"/>
                        </a:rPr>
                        <a:t>Varicose Veins 2.0</a:t>
                      </a:r>
                    </a:p>
                  </a:txBody>
                  <a:tcPr anchor="ctr"/>
                </a:tc>
                <a:tc>
                  <a:txBody>
                    <a:bodyPr/>
                    <a:lstStyle/>
                    <a:p>
                      <a:pPr algn="ctr"/>
                      <a:r>
                        <a:rPr lang="en-US" sz="1400" b="1" i="0" err="1">
                          <a:solidFill>
                            <a:schemeClr val="accent1">
                              <a:lumMod val="50000"/>
                            </a:schemeClr>
                          </a:solidFill>
                          <a:latin typeface="Times New Roman" panose="02020603050405020304" pitchFamily="18" charset="0"/>
                          <a:cs typeface="Times New Roman" panose="02020603050405020304" pitchFamily="18" charset="0"/>
                        </a:rPr>
                        <a:t>Gloviczki</a:t>
                      </a:r>
                      <a:r>
                        <a:rPr lang="en-US" sz="1400" b="1" i="0">
                          <a:solidFill>
                            <a:schemeClr val="accent1">
                              <a:lumMod val="50000"/>
                            </a:schemeClr>
                          </a:solidFill>
                          <a:latin typeface="Times New Roman" panose="02020603050405020304" pitchFamily="18" charset="0"/>
                          <a:cs typeface="Times New Roman" panose="02020603050405020304" pitchFamily="18" charset="0"/>
                        </a:rPr>
                        <a:t> / </a:t>
                      </a:r>
                      <a:r>
                        <a:rPr lang="en-US" sz="1400" b="1" i="0" err="1">
                          <a:solidFill>
                            <a:schemeClr val="accent1">
                              <a:lumMod val="50000"/>
                            </a:schemeClr>
                          </a:solidFill>
                          <a:latin typeface="Times New Roman" panose="02020603050405020304" pitchFamily="18" charset="0"/>
                          <a:cs typeface="Times New Roman" panose="02020603050405020304" pitchFamily="18" charset="0"/>
                        </a:rPr>
                        <a:t>Wassan</a:t>
                      </a:r>
                      <a:endParaRPr lang="en-US" sz="1400" b="1" i="0">
                        <a:solidFill>
                          <a:schemeClr val="accent1">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400" b="1" i="0">
                          <a:solidFill>
                            <a:schemeClr val="accent1">
                              <a:lumMod val="50000"/>
                            </a:schemeClr>
                          </a:solidFill>
                          <a:latin typeface="Times New Roman" panose="02020603050405020304" pitchFamily="18" charset="0"/>
                          <a:cs typeface="Times New Roman" panose="02020603050405020304" pitchFamily="18" charset="0"/>
                        </a:rPr>
                        <a:t>√</a:t>
                      </a:r>
                    </a:p>
                  </a:txBody>
                  <a:tcPr anchor="ctr"/>
                </a:tc>
                <a:tc>
                  <a:txBody>
                    <a:bodyPr/>
                    <a:lstStyle/>
                    <a:p>
                      <a:pPr algn="ctr"/>
                      <a:endParaRPr lang="en-US" sz="1400" b="1" i="0">
                        <a:solidFill>
                          <a:schemeClr val="accent1">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400" b="1" i="0">
                        <a:solidFill>
                          <a:schemeClr val="accent1">
                            <a:lumMod val="50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82325861"/>
                  </a:ext>
                </a:extLst>
              </a:tr>
              <a:tr h="370840">
                <a:tc>
                  <a:txBody>
                    <a:bodyPr/>
                    <a:lstStyle/>
                    <a:p>
                      <a:pPr algn="ctr"/>
                      <a:r>
                        <a:rPr lang="en-US" sz="1400" b="1" i="0">
                          <a:solidFill>
                            <a:schemeClr val="accent1">
                              <a:lumMod val="50000"/>
                            </a:schemeClr>
                          </a:solidFill>
                          <a:latin typeface="Times New Roman" panose="02020603050405020304" pitchFamily="18" charset="0"/>
                          <a:cs typeface="Times New Roman" panose="02020603050405020304" pitchFamily="18" charset="0"/>
                        </a:rPr>
                        <a:t>Lymphedema</a:t>
                      </a:r>
                    </a:p>
                  </a:txBody>
                  <a:tcPr anchor="ctr"/>
                </a:tc>
                <a:tc>
                  <a:txBody>
                    <a:bodyPr/>
                    <a:lstStyle/>
                    <a:p>
                      <a:pPr algn="ctr"/>
                      <a:r>
                        <a:rPr lang="en-US" sz="1400" b="1" i="0">
                          <a:solidFill>
                            <a:schemeClr val="accent1">
                              <a:lumMod val="50000"/>
                            </a:schemeClr>
                          </a:solidFill>
                          <a:latin typeface="Times New Roman" panose="02020603050405020304" pitchFamily="18" charset="0"/>
                          <a:cs typeface="Times New Roman" panose="02020603050405020304" pitchFamily="18" charset="0"/>
                        </a:rPr>
                        <a:t>Fish</a:t>
                      </a:r>
                    </a:p>
                  </a:txBody>
                  <a:tcPr anchor="ctr"/>
                </a:tc>
                <a:tc>
                  <a:txBody>
                    <a:bodyPr/>
                    <a:lstStyle/>
                    <a:p>
                      <a:pPr algn="ctr"/>
                      <a:r>
                        <a:rPr lang="en-US" sz="1400" b="1" i="0">
                          <a:solidFill>
                            <a:schemeClr val="accent1">
                              <a:lumMod val="50000"/>
                            </a:schemeClr>
                          </a:solidFill>
                          <a:latin typeface="Times New Roman" panose="02020603050405020304" pitchFamily="18" charset="0"/>
                          <a:cs typeface="Times New Roman" panose="02020603050405020304" pitchFamily="18" charset="0"/>
                        </a:rPr>
                        <a:t>√</a:t>
                      </a:r>
                    </a:p>
                  </a:txBody>
                  <a:tcPr anchor="ctr"/>
                </a:tc>
                <a:tc>
                  <a:txBody>
                    <a:bodyPr/>
                    <a:lstStyle/>
                    <a:p>
                      <a:pPr algn="ctr"/>
                      <a:endParaRPr lang="en-US" sz="1400" b="1" i="0">
                        <a:solidFill>
                          <a:schemeClr val="accent1">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400" b="1" i="0">
                        <a:solidFill>
                          <a:schemeClr val="accent1">
                            <a:lumMod val="50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311050860"/>
                  </a:ext>
                </a:extLst>
              </a:tr>
              <a:tr h="370840">
                <a:tc>
                  <a:txBody>
                    <a:bodyPr/>
                    <a:lstStyle/>
                    <a:p>
                      <a:pPr algn="ctr"/>
                      <a:r>
                        <a:rPr lang="en-US" sz="1400" b="1" i="0">
                          <a:solidFill>
                            <a:schemeClr val="accent1">
                              <a:lumMod val="50000"/>
                            </a:schemeClr>
                          </a:solidFill>
                          <a:latin typeface="Times New Roman" panose="02020603050405020304" pitchFamily="18" charset="0"/>
                          <a:cs typeface="Times New Roman" panose="02020603050405020304" pitchFamily="18" charset="0"/>
                        </a:rPr>
                        <a:t>Pelvic Venous Disorders</a:t>
                      </a:r>
                    </a:p>
                  </a:txBody>
                  <a:tcPr anchor="ctr"/>
                </a:tc>
                <a:tc>
                  <a:txBody>
                    <a:bodyPr/>
                    <a:lstStyle/>
                    <a:p>
                      <a:pPr algn="ctr"/>
                      <a:r>
                        <a:rPr lang="en-US" sz="1400" b="1" i="0" err="1">
                          <a:solidFill>
                            <a:schemeClr val="accent1">
                              <a:lumMod val="50000"/>
                            </a:schemeClr>
                          </a:solidFill>
                          <a:latin typeface="Times New Roman" panose="02020603050405020304" pitchFamily="18" charset="0"/>
                          <a:cs typeface="Times New Roman" panose="02020603050405020304" pitchFamily="18" charset="0"/>
                        </a:rPr>
                        <a:t>Winokur</a:t>
                      </a:r>
                      <a:endParaRPr lang="en-US" sz="1400" b="1" i="0">
                        <a:solidFill>
                          <a:schemeClr val="accent1">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400" b="1" i="0">
                          <a:solidFill>
                            <a:schemeClr val="accent1">
                              <a:lumMod val="50000"/>
                            </a:schemeClr>
                          </a:solidFill>
                          <a:latin typeface="Times New Roman" panose="02020603050405020304" pitchFamily="18" charset="0"/>
                          <a:cs typeface="Times New Roman" panose="02020603050405020304" pitchFamily="18" charset="0"/>
                        </a:rPr>
                        <a:t>√</a:t>
                      </a:r>
                    </a:p>
                  </a:txBody>
                  <a:tcPr anchor="ctr"/>
                </a:tc>
                <a:tc>
                  <a:txBody>
                    <a:bodyPr/>
                    <a:lstStyle/>
                    <a:p>
                      <a:pPr algn="ctr"/>
                      <a:endParaRPr lang="en-US" sz="1400" b="1" i="0">
                        <a:solidFill>
                          <a:schemeClr val="accent1">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400" b="1" i="0">
                        <a:solidFill>
                          <a:schemeClr val="accent1">
                            <a:lumMod val="50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973046721"/>
                  </a:ext>
                </a:extLst>
              </a:tr>
              <a:tr h="370840">
                <a:tc>
                  <a:txBody>
                    <a:bodyPr/>
                    <a:lstStyle/>
                    <a:p>
                      <a:pPr algn="ctr"/>
                      <a:r>
                        <a:rPr lang="en-US" sz="1400" b="1" i="0">
                          <a:solidFill>
                            <a:schemeClr val="accent1">
                              <a:lumMod val="50000"/>
                            </a:schemeClr>
                          </a:solidFill>
                          <a:latin typeface="Times New Roman" panose="02020603050405020304" pitchFamily="18" charset="0"/>
                          <a:cs typeface="Times New Roman" panose="02020603050405020304" pitchFamily="18" charset="0"/>
                        </a:rPr>
                        <a:t>Venous Stenting</a:t>
                      </a:r>
                    </a:p>
                  </a:txBody>
                  <a:tcPr anchor="ctr"/>
                </a:tc>
                <a:tc>
                  <a:txBody>
                    <a:bodyPr/>
                    <a:lstStyle/>
                    <a:p>
                      <a:pPr algn="ctr"/>
                      <a:r>
                        <a:rPr lang="en-US" sz="1400" b="1" i="0" err="1">
                          <a:solidFill>
                            <a:schemeClr val="accent1">
                              <a:lumMod val="50000"/>
                            </a:schemeClr>
                          </a:solidFill>
                          <a:latin typeface="Times New Roman" panose="02020603050405020304" pitchFamily="18" charset="0"/>
                          <a:cs typeface="Times New Roman" panose="02020603050405020304" pitchFamily="18" charset="0"/>
                        </a:rPr>
                        <a:t>Jayaraj</a:t>
                      </a:r>
                      <a:endParaRPr lang="en-US" sz="1400" b="1" i="0">
                        <a:solidFill>
                          <a:schemeClr val="accent1">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en-US" sz="1400" b="1" i="0">
                          <a:solidFill>
                            <a:schemeClr val="accent1">
                              <a:lumMod val="50000"/>
                            </a:schemeClr>
                          </a:solidFill>
                          <a:latin typeface="Times New Roman" panose="02020603050405020304" pitchFamily="18" charset="0"/>
                          <a:cs typeface="Times New Roman" panose="02020603050405020304" pitchFamily="18" charset="0"/>
                        </a:rPr>
                        <a:t>√</a:t>
                      </a:r>
                    </a:p>
                  </a:txBody>
                  <a:tcPr anchor="ctr"/>
                </a:tc>
                <a:tc>
                  <a:txBody>
                    <a:bodyPr/>
                    <a:lstStyle/>
                    <a:p>
                      <a:pPr algn="ctr"/>
                      <a:endParaRPr lang="en-US" sz="1400" b="1" i="0">
                        <a:solidFill>
                          <a:schemeClr val="accent1">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endParaRPr lang="en-US" sz="1400" b="1" i="0">
                        <a:solidFill>
                          <a:schemeClr val="accent1">
                            <a:lumMod val="50000"/>
                          </a:schemeClr>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66827068"/>
                  </a:ext>
                </a:extLst>
              </a:tr>
            </a:tbl>
          </a:graphicData>
        </a:graphic>
      </p:graphicFrame>
      <p:pic>
        <p:nvPicPr>
          <p:cNvPr id="5" name="Picture 4">
            <a:extLst>
              <a:ext uri="{FF2B5EF4-FFF2-40B4-BE49-F238E27FC236}">
                <a16:creationId xmlns:a16="http://schemas.microsoft.com/office/drawing/2014/main" id="{5DD07798-59F6-F98C-14AF-D584F48F6DC6}"/>
              </a:ext>
            </a:extLst>
          </p:cNvPr>
          <p:cNvPicPr>
            <a:picLocks noChangeAspect="1"/>
          </p:cNvPicPr>
          <p:nvPr/>
        </p:nvPicPr>
        <p:blipFill>
          <a:blip r:embed="rId7"/>
          <a:stretch>
            <a:fillRect/>
          </a:stretch>
        </p:blipFill>
        <p:spPr>
          <a:xfrm>
            <a:off x="8079290" y="1126444"/>
            <a:ext cx="2478100" cy="5396035"/>
          </a:xfrm>
          <a:prstGeom prst="rect">
            <a:avLst/>
          </a:prstGeom>
        </p:spPr>
      </p:pic>
      <p:pic>
        <p:nvPicPr>
          <p:cNvPr id="12" name="Picture 11">
            <a:extLst>
              <a:ext uri="{FF2B5EF4-FFF2-40B4-BE49-F238E27FC236}">
                <a16:creationId xmlns:a16="http://schemas.microsoft.com/office/drawing/2014/main" id="{028CBA9D-58A6-8664-0787-316BDA133DFA}"/>
              </a:ext>
            </a:extLst>
          </p:cNvPr>
          <p:cNvPicPr>
            <a:picLocks noChangeAspect="1"/>
          </p:cNvPicPr>
          <p:nvPr/>
        </p:nvPicPr>
        <p:blipFill>
          <a:blip r:embed="rId8"/>
          <a:stretch>
            <a:fillRect/>
          </a:stretch>
        </p:blipFill>
        <p:spPr>
          <a:xfrm>
            <a:off x="5978769" y="4160597"/>
            <a:ext cx="4069892" cy="813978"/>
          </a:xfrm>
          <a:prstGeom prst="rect">
            <a:avLst/>
          </a:prstGeom>
        </p:spPr>
      </p:pic>
      <p:pic>
        <p:nvPicPr>
          <p:cNvPr id="13" name="Picture 12">
            <a:extLst>
              <a:ext uri="{FF2B5EF4-FFF2-40B4-BE49-F238E27FC236}">
                <a16:creationId xmlns:a16="http://schemas.microsoft.com/office/drawing/2014/main" id="{17E05EC5-3910-D049-9490-3FD1BF25226C}"/>
              </a:ext>
            </a:extLst>
          </p:cNvPr>
          <p:cNvPicPr>
            <a:picLocks noChangeAspect="1"/>
          </p:cNvPicPr>
          <p:nvPr/>
        </p:nvPicPr>
        <p:blipFill>
          <a:blip r:embed="rId9"/>
          <a:stretch>
            <a:fillRect/>
          </a:stretch>
        </p:blipFill>
        <p:spPr>
          <a:xfrm>
            <a:off x="6893545" y="4974886"/>
            <a:ext cx="4515445" cy="727008"/>
          </a:xfrm>
          <a:prstGeom prst="rect">
            <a:avLst/>
          </a:prstGeom>
        </p:spPr>
      </p:pic>
      <p:pic>
        <p:nvPicPr>
          <p:cNvPr id="14" name="Picture 13">
            <a:extLst>
              <a:ext uri="{FF2B5EF4-FFF2-40B4-BE49-F238E27FC236}">
                <a16:creationId xmlns:a16="http://schemas.microsoft.com/office/drawing/2014/main" id="{A17D46A6-2139-63B7-77AB-24EE36B14D60}"/>
              </a:ext>
            </a:extLst>
          </p:cNvPr>
          <p:cNvPicPr>
            <a:picLocks noChangeAspect="1"/>
          </p:cNvPicPr>
          <p:nvPr/>
        </p:nvPicPr>
        <p:blipFill>
          <a:blip r:embed="rId10"/>
          <a:stretch>
            <a:fillRect/>
          </a:stretch>
        </p:blipFill>
        <p:spPr>
          <a:xfrm>
            <a:off x="7961668" y="5678062"/>
            <a:ext cx="4052395" cy="1021941"/>
          </a:xfrm>
          <a:prstGeom prst="rect">
            <a:avLst/>
          </a:prstGeom>
        </p:spPr>
      </p:pic>
    </p:spTree>
    <p:extLst>
      <p:ext uri="{BB962C8B-B14F-4D97-AF65-F5344CB8AC3E}">
        <p14:creationId xmlns:p14="http://schemas.microsoft.com/office/powerpoint/2010/main" val="375754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0" presetClass="path" presetSubtype="0" accel="50000" decel="50000" fill="hold" grpId="1" nodeType="withEffect">
                                  <p:stCondLst>
                                    <p:cond delay="0"/>
                                  </p:stCondLst>
                                  <p:childTnLst>
                                    <p:animMotion origin="layout" path="M 5E-6 0 L -0.05403 -0.43426 " pathEditMode="relative" rAng="0" ptsTypes="AA">
                                      <p:cBhvr>
                                        <p:cTn id="14" dur="500" fill="hold"/>
                                        <p:tgtEl>
                                          <p:spTgt spid="3"/>
                                        </p:tgtEl>
                                        <p:attrNameLst>
                                          <p:attrName>ppt_x</p:attrName>
                                          <p:attrName>ppt_y</p:attrName>
                                        </p:attrNameLst>
                                      </p:cBhvr>
                                      <p:rCtr x="-2708" y="-21713"/>
                                    </p:animMotion>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500" fill="hold"/>
                                        <p:tgtEl>
                                          <p:spTgt spid="8"/>
                                        </p:tgtEl>
                                      </p:cBhvr>
                                      <p:by x="0" y="0"/>
                                    </p:animScale>
                                  </p:childTnLst>
                                </p:cTn>
                              </p:par>
                              <p:par>
                                <p:cTn id="27" presetID="6" presetClass="emph" presetSubtype="0" fill="hold" nodeType="withEffect">
                                  <p:stCondLst>
                                    <p:cond delay="0"/>
                                  </p:stCondLst>
                                  <p:childTnLst>
                                    <p:animScale>
                                      <p:cBhvr>
                                        <p:cTn id="28" dur="500" fill="hold"/>
                                        <p:tgtEl>
                                          <p:spTgt spid="7"/>
                                        </p:tgtEl>
                                      </p:cBhvr>
                                      <p:by x="80000" y="80000"/>
                                    </p:animScale>
                                  </p:childTnLst>
                                </p:cTn>
                              </p:par>
                              <p:par>
                                <p:cTn id="29" presetID="0" presetClass="path" presetSubtype="0" accel="50000" decel="50000" fill="hold" nodeType="withEffect">
                                  <p:stCondLst>
                                    <p:cond delay="0"/>
                                  </p:stCondLst>
                                  <p:childTnLst>
                                    <p:animMotion origin="layout" path="M -0.00794 0.00278 L -0.65859 -0.04514 " pathEditMode="relative" rAng="0" ptsTypes="AA">
                                      <p:cBhvr>
                                        <p:cTn id="30" dur="500" fill="hold"/>
                                        <p:tgtEl>
                                          <p:spTgt spid="7"/>
                                        </p:tgtEl>
                                        <p:attrNameLst>
                                          <p:attrName>ppt_x</p:attrName>
                                          <p:attrName>ppt_y</p:attrName>
                                        </p:attrNameLst>
                                      </p:cBhvr>
                                      <p:rCtr x="-32539" y="-2407"/>
                                    </p:animMotion>
                                  </p:childTnLst>
                                </p:cTn>
                              </p:par>
                              <p:par>
                                <p:cTn id="31" presetID="2" presetClass="entr" presetSubtype="4"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nodeType="clickEffect">
                                  <p:stCondLst>
                                    <p:cond delay="0"/>
                                  </p:stCondLst>
                                  <p:childTnLst>
                                    <p:animScale>
                                      <p:cBhvr>
                                        <p:cTn id="42" dur="500" fill="hold"/>
                                        <p:tgtEl>
                                          <p:spTgt spid="9"/>
                                        </p:tgtEl>
                                      </p:cBhvr>
                                      <p:by x="0" y="0"/>
                                    </p:animScale>
                                  </p:childTnLst>
                                </p:cTn>
                              </p:par>
                              <p:par>
                                <p:cTn id="43" presetID="0" presetClass="path" presetSubtype="0" accel="50000" decel="50000" fill="hold" nodeType="withEffect">
                                  <p:stCondLst>
                                    <p:cond delay="0"/>
                                  </p:stCondLst>
                                  <p:childTnLst>
                                    <p:animMotion origin="layout" path="M -0.01732 -0.07338 L -0.2013 -0.25972 " pathEditMode="relative" rAng="0" ptsTypes="AA">
                                      <p:cBhvr>
                                        <p:cTn id="44" dur="500" fill="hold"/>
                                        <p:tgtEl>
                                          <p:spTgt spid="10"/>
                                        </p:tgtEl>
                                        <p:attrNameLst>
                                          <p:attrName>ppt_x</p:attrName>
                                          <p:attrName>ppt_y</p:attrName>
                                        </p:attrNameLst>
                                      </p:cBhvr>
                                      <p:rCtr x="-9206" y="-9329"/>
                                    </p:animMotion>
                                  </p:childTnLst>
                                </p:cTn>
                              </p:par>
                              <p:par>
                                <p:cTn id="45" presetID="2" presetClass="entr" presetSubtype="4"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mph" presetSubtype="0" fill="hold" nodeType="clickEffect">
                                  <p:stCondLst>
                                    <p:cond delay="0"/>
                                  </p:stCondLst>
                                  <p:childTnLst>
                                    <p:animScale>
                                      <p:cBhvr>
                                        <p:cTn id="52" dur="500" fill="hold"/>
                                        <p:tgtEl>
                                          <p:spTgt spid="11"/>
                                        </p:tgtEl>
                                      </p:cBhvr>
                                      <p:by x="50000" y="50000"/>
                                    </p:animScale>
                                  </p:childTnLst>
                                </p:cTn>
                              </p:par>
                              <p:par>
                                <p:cTn id="53" presetID="0" presetClass="path" presetSubtype="0" accel="50000" decel="50000" fill="hold" nodeType="withEffect">
                                  <p:stCondLst>
                                    <p:cond delay="0"/>
                                  </p:stCondLst>
                                  <p:childTnLst>
                                    <p:animMotion origin="layout" path="M -0.08399 -0.09213 L -0.2724 -0.37361 " pathEditMode="relative" rAng="0" ptsTypes="AA">
                                      <p:cBhvr>
                                        <p:cTn id="54" dur="500" fill="hold"/>
                                        <p:tgtEl>
                                          <p:spTgt spid="11"/>
                                        </p:tgtEl>
                                        <p:attrNameLst>
                                          <p:attrName>ppt_x</p:attrName>
                                          <p:attrName>ppt_y</p:attrName>
                                        </p:attrNameLst>
                                      </p:cBhvr>
                                      <p:rCtr x="-9427" y="-14074"/>
                                    </p:animMotion>
                                  </p:childTnLst>
                                </p:cTn>
                              </p:par>
                              <p:par>
                                <p:cTn id="55" presetID="2" presetClass="entr" presetSubtype="4"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6" presetClass="emph" presetSubtype="0" fill="hold" nodeType="clickEffect">
                                  <p:stCondLst>
                                    <p:cond delay="0"/>
                                  </p:stCondLst>
                                  <p:childTnLst>
                                    <p:animScale>
                                      <p:cBhvr>
                                        <p:cTn id="62" dur="500" fill="hold"/>
                                        <p:tgtEl>
                                          <p:spTgt spid="5"/>
                                        </p:tgtEl>
                                      </p:cBhvr>
                                      <p:by x="40000" y="40000"/>
                                    </p:animScale>
                                  </p:childTnLst>
                                </p:cTn>
                              </p:par>
                              <p:par>
                                <p:cTn id="63" presetID="0" presetClass="path" presetSubtype="0" accel="50000" decel="50000" fill="hold" nodeType="withEffect">
                                  <p:stCondLst>
                                    <p:cond delay="0"/>
                                  </p:stCondLst>
                                  <p:childTnLst>
                                    <p:animMotion origin="layout" path="M -2.70833E-6 1.11111E-6 L -0.25495 -0.00463 " pathEditMode="relative" rAng="0" ptsTypes="AA">
                                      <p:cBhvr>
                                        <p:cTn id="64" dur="500" fill="hold"/>
                                        <p:tgtEl>
                                          <p:spTgt spid="5"/>
                                        </p:tgtEl>
                                        <p:attrNameLst>
                                          <p:attrName>ppt_x</p:attrName>
                                          <p:attrName>ppt_y</p:attrName>
                                        </p:attrNameLst>
                                      </p:cBhvr>
                                      <p:rCtr x="-12747" y="-231"/>
                                    </p:animMotion>
                                  </p:childTnLst>
                                </p:cTn>
                              </p:par>
                              <p:par>
                                <p:cTn id="65" presetID="2" presetClass="entr" presetSubtype="4"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AE9F4C-96AF-8A73-9D95-F9D798EDC7DF}"/>
              </a:ext>
            </a:extLst>
          </p:cNvPr>
          <p:cNvSpPr txBox="1"/>
          <p:nvPr/>
        </p:nvSpPr>
        <p:spPr>
          <a:xfrm>
            <a:off x="5451675" y="2136338"/>
            <a:ext cx="3194613" cy="2585323"/>
          </a:xfrm>
          <a:prstGeom prst="rect">
            <a:avLst/>
          </a:prstGeom>
          <a:noFill/>
        </p:spPr>
        <p:txBody>
          <a:bodyPr wrap="square" rtlCol="0">
            <a:spAutoFit/>
          </a:bodyPr>
          <a:lstStyle/>
          <a:p>
            <a:r>
              <a:rPr lang="en-US" sz="5400" b="1" i="1">
                <a:solidFill>
                  <a:srgbClr val="002060"/>
                </a:solidFill>
                <a:latin typeface="Times New Roman" panose="02020603050405020304" pitchFamily="18" charset="0"/>
                <a:cs typeface="Times New Roman" panose="02020603050405020304" pitchFamily="18" charset="0"/>
              </a:rPr>
              <a:t>Advocacy</a:t>
            </a:r>
          </a:p>
          <a:p>
            <a:r>
              <a:rPr lang="en-US" sz="5400" b="1" i="1">
                <a:solidFill>
                  <a:srgbClr val="C00000"/>
                </a:solidFill>
                <a:latin typeface="Times New Roman" panose="02020603050405020304" pitchFamily="18" charset="0"/>
                <a:cs typeface="Times New Roman" panose="02020603050405020304" pitchFamily="18" charset="0"/>
              </a:rPr>
              <a:t>Research</a:t>
            </a:r>
          </a:p>
          <a:p>
            <a:r>
              <a:rPr lang="en-US" sz="5400" b="1" i="1">
                <a:solidFill>
                  <a:srgbClr val="00B050"/>
                </a:solidFill>
                <a:latin typeface="Times New Roman" panose="02020603050405020304" pitchFamily="18" charset="0"/>
                <a:cs typeface="Times New Roman" panose="02020603050405020304" pitchFamily="18" charset="0"/>
              </a:rPr>
              <a:t>Education</a:t>
            </a:r>
          </a:p>
        </p:txBody>
      </p:sp>
      <p:sp>
        <p:nvSpPr>
          <p:cNvPr id="3" name="TextBox 2">
            <a:extLst>
              <a:ext uri="{FF2B5EF4-FFF2-40B4-BE49-F238E27FC236}">
                <a16:creationId xmlns:a16="http://schemas.microsoft.com/office/drawing/2014/main" id="{303BF29B-CE1F-CEE1-C961-A6C148421740}"/>
              </a:ext>
            </a:extLst>
          </p:cNvPr>
          <p:cNvSpPr txBox="1"/>
          <p:nvPr/>
        </p:nvSpPr>
        <p:spPr>
          <a:xfrm>
            <a:off x="5451675" y="3798331"/>
            <a:ext cx="3194613" cy="923330"/>
          </a:xfrm>
          <a:prstGeom prst="rect">
            <a:avLst/>
          </a:prstGeom>
          <a:noFill/>
        </p:spPr>
        <p:txBody>
          <a:bodyPr wrap="square" rtlCol="0">
            <a:spAutoFit/>
          </a:bodyPr>
          <a:lstStyle/>
          <a:p>
            <a:r>
              <a:rPr lang="en-US" sz="5400" b="1" i="1">
                <a:solidFill>
                  <a:srgbClr val="00B050"/>
                </a:solidFill>
                <a:latin typeface="Times New Roman" panose="02020603050405020304" pitchFamily="18" charset="0"/>
                <a:cs typeface="Times New Roman" panose="02020603050405020304" pitchFamily="18" charset="0"/>
              </a:rPr>
              <a:t>Education</a:t>
            </a:r>
          </a:p>
        </p:txBody>
      </p:sp>
      <p:sp>
        <p:nvSpPr>
          <p:cNvPr id="4" name="TextBox 3">
            <a:extLst>
              <a:ext uri="{FF2B5EF4-FFF2-40B4-BE49-F238E27FC236}">
                <a16:creationId xmlns:a16="http://schemas.microsoft.com/office/drawing/2014/main" id="{8EEDDE30-B409-A7BB-E67F-477BDD2AE2A0}"/>
              </a:ext>
            </a:extLst>
          </p:cNvPr>
          <p:cNvSpPr txBox="1"/>
          <p:nvPr/>
        </p:nvSpPr>
        <p:spPr>
          <a:xfrm>
            <a:off x="3954682" y="2932609"/>
            <a:ext cx="1288649" cy="923330"/>
          </a:xfrm>
          <a:prstGeom prst="rect">
            <a:avLst/>
          </a:prstGeom>
          <a:noFill/>
        </p:spPr>
        <p:txBody>
          <a:bodyPr wrap="square" rtlCol="0">
            <a:spAutoFit/>
          </a:bodyPr>
          <a:lstStyle/>
          <a:p>
            <a:r>
              <a:rPr lang="en-US" sz="5400" b="1" i="1">
                <a:solidFill>
                  <a:srgbClr val="002060"/>
                </a:solidFill>
                <a:latin typeface="Times New Roman" panose="02020603050405020304" pitchFamily="18" charset="0"/>
                <a:cs typeface="Times New Roman" panose="02020603050405020304" pitchFamily="18" charset="0"/>
              </a:rPr>
              <a:t>WE</a:t>
            </a:r>
            <a:endParaRPr lang="en-US" sz="5400" b="1" i="1">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C95A44A-C534-DE93-EDCD-A5B3B83AC2BD}"/>
              </a:ext>
            </a:extLst>
          </p:cNvPr>
          <p:cNvSpPr txBox="1"/>
          <p:nvPr/>
        </p:nvSpPr>
        <p:spPr>
          <a:xfrm>
            <a:off x="2351314" y="834377"/>
            <a:ext cx="7338951" cy="523220"/>
          </a:xfrm>
          <a:prstGeom prst="rect">
            <a:avLst/>
          </a:prstGeom>
          <a:noFill/>
        </p:spPr>
        <p:txBody>
          <a:bodyPr wrap="square" rtlCol="0">
            <a:spAutoFit/>
          </a:bodyPr>
          <a:lstStyle/>
          <a:p>
            <a:pPr algn="ctr"/>
            <a:r>
              <a:rPr lang="en-US" sz="2800" b="1" i="1">
                <a:solidFill>
                  <a:srgbClr val="002060"/>
                </a:solidFill>
                <a:latin typeface="Times New Roman" panose="02020603050405020304" pitchFamily="18" charset="0"/>
                <a:cs typeface="Times New Roman" panose="02020603050405020304" pitchFamily="18" charset="0"/>
              </a:rPr>
              <a:t>The Acknowledged Leader in Venous Education</a:t>
            </a:r>
          </a:p>
        </p:txBody>
      </p:sp>
      <p:pic>
        <p:nvPicPr>
          <p:cNvPr id="8" name="Picture 7">
            <a:extLst>
              <a:ext uri="{FF2B5EF4-FFF2-40B4-BE49-F238E27FC236}">
                <a16:creationId xmlns:a16="http://schemas.microsoft.com/office/drawing/2014/main" id="{3C14F2F9-26A4-A40A-0EAC-E471ECE6B469}"/>
              </a:ext>
            </a:extLst>
          </p:cNvPr>
          <p:cNvPicPr>
            <a:picLocks noChangeAspect="1"/>
          </p:cNvPicPr>
          <p:nvPr/>
        </p:nvPicPr>
        <p:blipFill>
          <a:blip r:embed="rId3"/>
          <a:stretch>
            <a:fillRect/>
          </a:stretch>
        </p:blipFill>
        <p:spPr>
          <a:xfrm>
            <a:off x="4015294" y="1614468"/>
            <a:ext cx="4630994" cy="1061269"/>
          </a:xfrm>
          <a:prstGeom prst="rect">
            <a:avLst/>
          </a:prstGeom>
        </p:spPr>
      </p:pic>
      <p:sp>
        <p:nvSpPr>
          <p:cNvPr id="9" name="TextBox 8">
            <a:extLst>
              <a:ext uri="{FF2B5EF4-FFF2-40B4-BE49-F238E27FC236}">
                <a16:creationId xmlns:a16="http://schemas.microsoft.com/office/drawing/2014/main" id="{926BD3B5-D832-0A92-D324-AD64D2367AD3}"/>
              </a:ext>
            </a:extLst>
          </p:cNvPr>
          <p:cNvSpPr txBox="1"/>
          <p:nvPr/>
        </p:nvSpPr>
        <p:spPr>
          <a:xfrm>
            <a:off x="3531320" y="2932608"/>
            <a:ext cx="5598942" cy="2893100"/>
          </a:xfrm>
          <a:prstGeom prst="rect">
            <a:avLst/>
          </a:prstGeom>
          <a:noFill/>
        </p:spPr>
        <p:txBody>
          <a:bodyPr wrap="square" rtlCol="0">
            <a:spAutoFit/>
          </a:bodyPr>
          <a:lstStyle/>
          <a:p>
            <a:pPr algn="ctr"/>
            <a:r>
              <a:rPr lang="en-US" sz="3600" b="1" u="sng">
                <a:solidFill>
                  <a:srgbClr val="002060"/>
                </a:solidFill>
                <a:latin typeface="Times New Roman" panose="02020603050405020304" pitchFamily="18" charset="0"/>
                <a:cs typeface="Times New Roman" panose="02020603050405020304" pitchFamily="18" charset="0"/>
              </a:rPr>
              <a:t>Attendees</a:t>
            </a:r>
          </a:p>
          <a:p>
            <a:pPr algn="ctr"/>
            <a:r>
              <a:rPr lang="en-US" sz="3200" b="1" i="1">
                <a:solidFill>
                  <a:srgbClr val="00B050"/>
                </a:solidFill>
                <a:latin typeface="Times New Roman" panose="02020603050405020304" pitchFamily="18" charset="0"/>
                <a:cs typeface="Times New Roman" panose="02020603050405020304" pitchFamily="18" charset="0"/>
              </a:rPr>
              <a:t>405 in-person</a:t>
            </a:r>
          </a:p>
          <a:p>
            <a:pPr algn="ctr"/>
            <a:r>
              <a:rPr lang="en-US" sz="3200" b="1" i="1">
                <a:solidFill>
                  <a:srgbClr val="00B050"/>
                </a:solidFill>
                <a:latin typeface="Times New Roman" panose="02020603050405020304" pitchFamily="18" charset="0"/>
                <a:cs typeface="Times New Roman" panose="02020603050405020304" pitchFamily="18" charset="0"/>
              </a:rPr>
              <a:t>319 virtual</a:t>
            </a:r>
          </a:p>
          <a:p>
            <a:pPr algn="ctr"/>
            <a:r>
              <a:rPr lang="en-US" sz="3200" b="1" i="1">
                <a:solidFill>
                  <a:srgbClr val="00B050"/>
                </a:solidFill>
                <a:latin typeface="Times New Roman" panose="02020603050405020304" pitchFamily="18" charset="0"/>
                <a:cs typeface="Times New Roman" panose="02020603050405020304" pitchFamily="18" charset="0"/>
              </a:rPr>
              <a:t>59 guests</a:t>
            </a:r>
          </a:p>
          <a:p>
            <a:pPr algn="ctr"/>
            <a:r>
              <a:rPr lang="en-US" sz="3200" b="1" i="1">
                <a:solidFill>
                  <a:srgbClr val="00B050"/>
                </a:solidFill>
                <a:latin typeface="Times New Roman" panose="02020603050405020304" pitchFamily="18" charset="0"/>
                <a:cs typeface="Times New Roman" panose="02020603050405020304" pitchFamily="18" charset="0"/>
              </a:rPr>
              <a:t>248 exhibitors</a:t>
            </a:r>
          </a:p>
          <a:p>
            <a:pPr algn="ctr"/>
            <a:endParaRPr lang="en-US"/>
          </a:p>
        </p:txBody>
      </p:sp>
      <p:sp>
        <p:nvSpPr>
          <p:cNvPr id="10" name="TextBox 9">
            <a:extLst>
              <a:ext uri="{FF2B5EF4-FFF2-40B4-BE49-F238E27FC236}">
                <a16:creationId xmlns:a16="http://schemas.microsoft.com/office/drawing/2014/main" id="{3F25748A-3B17-050F-346B-92D1203DA644}"/>
              </a:ext>
            </a:extLst>
          </p:cNvPr>
          <p:cNvSpPr txBox="1"/>
          <p:nvPr/>
        </p:nvSpPr>
        <p:spPr>
          <a:xfrm>
            <a:off x="3531320" y="3424977"/>
            <a:ext cx="5598942" cy="2954655"/>
          </a:xfrm>
          <a:prstGeom prst="rect">
            <a:avLst/>
          </a:prstGeom>
          <a:noFill/>
        </p:spPr>
        <p:txBody>
          <a:bodyPr wrap="square" rtlCol="0">
            <a:spAutoFit/>
          </a:bodyPr>
          <a:lstStyle/>
          <a:p>
            <a:pPr algn="ctr"/>
            <a:r>
              <a:rPr lang="en-US" sz="3600" b="1" u="sng">
                <a:solidFill>
                  <a:srgbClr val="002060"/>
                </a:solidFill>
                <a:latin typeface="Times New Roman" panose="02020603050405020304" pitchFamily="18" charset="0"/>
                <a:cs typeface="Times New Roman" panose="02020603050405020304" pitchFamily="18" charset="0"/>
              </a:rPr>
              <a:t>AVLS Review Courses – June 2022</a:t>
            </a:r>
          </a:p>
          <a:p>
            <a:pPr algn="ctr"/>
            <a:r>
              <a:rPr lang="en-US" sz="3200" b="1" i="1">
                <a:solidFill>
                  <a:srgbClr val="00B050"/>
                </a:solidFill>
                <a:latin typeface="Times New Roman" panose="02020603050405020304" pitchFamily="18" charset="0"/>
                <a:cs typeface="Times New Roman" panose="02020603050405020304" pitchFamily="18" charset="0"/>
              </a:rPr>
              <a:t>Venous &amp; Lymphatic Medicine</a:t>
            </a:r>
          </a:p>
          <a:p>
            <a:pPr algn="ctr"/>
            <a:r>
              <a:rPr lang="en-US" sz="3200" b="1" i="1" err="1">
                <a:solidFill>
                  <a:srgbClr val="00B050"/>
                </a:solidFill>
                <a:latin typeface="Times New Roman" panose="02020603050405020304" pitchFamily="18" charset="0"/>
                <a:cs typeface="Times New Roman" panose="02020603050405020304" pitchFamily="18" charset="0"/>
              </a:rPr>
              <a:t>RPhS</a:t>
            </a:r>
            <a:endParaRPr lang="en-US" sz="3200" b="1" i="1">
              <a:solidFill>
                <a:srgbClr val="00B050"/>
              </a:solidFill>
              <a:latin typeface="Times New Roman" panose="02020603050405020304" pitchFamily="18" charset="0"/>
              <a:cs typeface="Times New Roman" panose="02020603050405020304" pitchFamily="18" charset="0"/>
            </a:endParaRPr>
          </a:p>
          <a:p>
            <a:pPr algn="ctr"/>
            <a:r>
              <a:rPr lang="en-US" sz="3200" b="1" i="1">
                <a:solidFill>
                  <a:srgbClr val="00B050"/>
                </a:solidFill>
                <a:latin typeface="Times New Roman" panose="02020603050405020304" pitchFamily="18" charset="0"/>
                <a:cs typeface="Times New Roman" panose="02020603050405020304" pitchFamily="18" charset="0"/>
              </a:rPr>
              <a:t>Sclerotherapy</a:t>
            </a:r>
          </a:p>
          <a:p>
            <a:pPr algn="ctr"/>
            <a:endParaRPr lang="en-US"/>
          </a:p>
        </p:txBody>
      </p:sp>
      <p:pic>
        <p:nvPicPr>
          <p:cNvPr id="11" name="Picture 10">
            <a:extLst>
              <a:ext uri="{FF2B5EF4-FFF2-40B4-BE49-F238E27FC236}">
                <a16:creationId xmlns:a16="http://schemas.microsoft.com/office/drawing/2014/main" id="{1133EE74-4241-B988-7C83-D8DC923ABB49}"/>
              </a:ext>
            </a:extLst>
          </p:cNvPr>
          <p:cNvPicPr>
            <a:picLocks noChangeAspect="1"/>
          </p:cNvPicPr>
          <p:nvPr/>
        </p:nvPicPr>
        <p:blipFill>
          <a:blip r:embed="rId4"/>
          <a:stretch>
            <a:fillRect/>
          </a:stretch>
        </p:blipFill>
        <p:spPr>
          <a:xfrm>
            <a:off x="3085709" y="1850177"/>
            <a:ext cx="6273800" cy="1574800"/>
          </a:xfrm>
          <a:prstGeom prst="rect">
            <a:avLst/>
          </a:prstGeom>
        </p:spPr>
      </p:pic>
      <p:pic>
        <p:nvPicPr>
          <p:cNvPr id="12" name="Picture 11">
            <a:extLst>
              <a:ext uri="{FF2B5EF4-FFF2-40B4-BE49-F238E27FC236}">
                <a16:creationId xmlns:a16="http://schemas.microsoft.com/office/drawing/2014/main" id="{0E114AC3-ABE0-2459-9957-52E8BB38A33D}"/>
              </a:ext>
            </a:extLst>
          </p:cNvPr>
          <p:cNvPicPr>
            <a:picLocks noChangeAspect="1"/>
          </p:cNvPicPr>
          <p:nvPr/>
        </p:nvPicPr>
        <p:blipFill>
          <a:blip r:embed="rId5"/>
          <a:stretch>
            <a:fillRect/>
          </a:stretch>
        </p:blipFill>
        <p:spPr>
          <a:xfrm>
            <a:off x="6134555" y="2226176"/>
            <a:ext cx="5736688" cy="724329"/>
          </a:xfrm>
          <a:prstGeom prst="rect">
            <a:avLst/>
          </a:prstGeom>
        </p:spPr>
      </p:pic>
      <p:pic>
        <p:nvPicPr>
          <p:cNvPr id="13" name="Picture 12">
            <a:extLst>
              <a:ext uri="{FF2B5EF4-FFF2-40B4-BE49-F238E27FC236}">
                <a16:creationId xmlns:a16="http://schemas.microsoft.com/office/drawing/2014/main" id="{DD1CBDD1-78A6-38B5-4D3A-F37558503DD4}"/>
              </a:ext>
            </a:extLst>
          </p:cNvPr>
          <p:cNvPicPr>
            <a:picLocks noChangeAspect="1"/>
          </p:cNvPicPr>
          <p:nvPr/>
        </p:nvPicPr>
        <p:blipFill>
          <a:blip r:embed="rId6"/>
          <a:stretch>
            <a:fillRect/>
          </a:stretch>
        </p:blipFill>
        <p:spPr>
          <a:xfrm>
            <a:off x="3522082" y="3153237"/>
            <a:ext cx="5129549" cy="3517405"/>
          </a:xfrm>
          <a:prstGeom prst="rect">
            <a:avLst/>
          </a:prstGeom>
        </p:spPr>
      </p:pic>
      <p:pic>
        <p:nvPicPr>
          <p:cNvPr id="14" name="Picture 13">
            <a:extLst>
              <a:ext uri="{FF2B5EF4-FFF2-40B4-BE49-F238E27FC236}">
                <a16:creationId xmlns:a16="http://schemas.microsoft.com/office/drawing/2014/main" id="{AE57E040-7C78-C84A-CA55-FE06E5980829}"/>
              </a:ext>
            </a:extLst>
          </p:cNvPr>
          <p:cNvPicPr>
            <a:picLocks noChangeAspect="1"/>
          </p:cNvPicPr>
          <p:nvPr/>
        </p:nvPicPr>
        <p:blipFill>
          <a:blip r:embed="rId7"/>
          <a:stretch>
            <a:fillRect/>
          </a:stretch>
        </p:blipFill>
        <p:spPr>
          <a:xfrm>
            <a:off x="4548227" y="3153237"/>
            <a:ext cx="3231068" cy="3549624"/>
          </a:xfrm>
          <a:prstGeom prst="rect">
            <a:avLst/>
          </a:prstGeom>
        </p:spPr>
      </p:pic>
    </p:spTree>
    <p:extLst>
      <p:ext uri="{BB962C8B-B14F-4D97-AF65-F5344CB8AC3E}">
        <p14:creationId xmlns:p14="http://schemas.microsoft.com/office/powerpoint/2010/main" val="304306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0" presetClass="path" presetSubtype="0" accel="50000" decel="50000" fill="hold" grpId="1" nodeType="withEffect">
                                  <p:stCondLst>
                                    <p:cond delay="0"/>
                                  </p:stCondLst>
                                  <p:childTnLst>
                                    <p:animMotion origin="layout" path="M -0.00507 -0.12106 L -0.05912 -0.55532 " pathEditMode="relative" rAng="0" ptsTypes="AA">
                                      <p:cBhvr>
                                        <p:cTn id="14" dur="500" fill="hold"/>
                                        <p:tgtEl>
                                          <p:spTgt spid="3"/>
                                        </p:tgtEl>
                                        <p:attrNameLst>
                                          <p:attrName>ppt_x</p:attrName>
                                          <p:attrName>ppt_y</p:attrName>
                                        </p:attrNameLst>
                                      </p:cBhvr>
                                      <p:rCtr x="-2708" y="-21713"/>
                                    </p:animMotion>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par>
                                <p:cTn id="19" presetID="22" presetClass="entr" presetSubtype="8"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grpId="1" nodeType="clickEffect">
                                  <p:stCondLst>
                                    <p:cond delay="0"/>
                                  </p:stCondLst>
                                  <p:childTnLst>
                                    <p:animScale>
                                      <p:cBhvr>
                                        <p:cTn id="28" dur="500" fill="hold"/>
                                        <p:tgtEl>
                                          <p:spTgt spid="9"/>
                                        </p:tgtEl>
                                      </p:cBhvr>
                                      <p:by x="0" y="0"/>
                                    </p:animScale>
                                  </p:childTnLst>
                                </p:cTn>
                              </p:par>
                              <p:par>
                                <p:cTn id="29" presetID="6" presetClass="emph" presetSubtype="0" fill="hold" nodeType="withEffect">
                                  <p:stCondLst>
                                    <p:cond delay="0"/>
                                  </p:stCondLst>
                                  <p:childTnLst>
                                    <p:animScale>
                                      <p:cBhvr>
                                        <p:cTn id="30" dur="500" fill="hold"/>
                                        <p:tgtEl>
                                          <p:spTgt spid="8"/>
                                        </p:tgtEl>
                                      </p:cBhvr>
                                      <p:by x="75000" y="75000"/>
                                    </p:animScale>
                                  </p:childTnLst>
                                </p:cTn>
                              </p:par>
                              <p:par>
                                <p:cTn id="31" presetID="0" presetClass="path" presetSubtype="0" accel="50000" decel="50000" fill="hold" nodeType="withEffect">
                                  <p:stCondLst>
                                    <p:cond delay="0"/>
                                  </p:stCondLst>
                                  <p:childTnLst>
                                    <p:animMotion origin="layout" path="M 0.0013 -0.00116 L -0.34609 -0.05231 " pathEditMode="relative" ptsTypes="AA">
                                      <p:cBhvr>
                                        <p:cTn id="32" dur="500" fill="hold"/>
                                        <p:tgtEl>
                                          <p:spTgt spid="8"/>
                                        </p:tgtEl>
                                        <p:attrNameLst>
                                          <p:attrName>ppt_x</p:attrName>
                                          <p:attrName>ppt_y</p:attrName>
                                        </p:attrNameLst>
                                      </p:cBhvr>
                                    </p:animMotion>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mph" presetSubtype="0" fill="hold" grpId="1" nodeType="clickEffect">
                                  <p:stCondLst>
                                    <p:cond delay="0"/>
                                  </p:stCondLst>
                                  <p:childTnLst>
                                    <p:animScale>
                                      <p:cBhvr>
                                        <p:cTn id="44" dur="500" fill="hold"/>
                                        <p:tgtEl>
                                          <p:spTgt spid="10"/>
                                        </p:tgtEl>
                                      </p:cBhvr>
                                      <p:by x="0" y="0"/>
                                    </p:animScale>
                                  </p:childTnLst>
                                </p:cTn>
                              </p:par>
                              <p:par>
                                <p:cTn id="45" presetID="6" presetClass="emph" presetSubtype="0" fill="hold" nodeType="withEffect">
                                  <p:stCondLst>
                                    <p:cond delay="0"/>
                                  </p:stCondLst>
                                  <p:childTnLst>
                                    <p:animScale>
                                      <p:cBhvr>
                                        <p:cTn id="46" dur="500" fill="hold"/>
                                        <p:tgtEl>
                                          <p:spTgt spid="11"/>
                                        </p:tgtEl>
                                      </p:cBhvr>
                                      <p:by x="60000" y="60000"/>
                                    </p:animScale>
                                  </p:childTnLst>
                                </p:cTn>
                              </p:par>
                              <p:par>
                                <p:cTn id="47" presetID="0" presetClass="path" presetSubtype="0" accel="50000" decel="50000" fill="hold" nodeType="withEffect">
                                  <p:stCondLst>
                                    <p:cond delay="0"/>
                                  </p:stCondLst>
                                  <p:childTnLst>
                                    <p:animMotion origin="layout" path="M 0.00534 0.00579 L -0.103 -0.07037 " pathEditMode="relative" rAng="0" ptsTypes="AA">
                                      <p:cBhvr>
                                        <p:cTn id="48" dur="500" fill="hold"/>
                                        <p:tgtEl>
                                          <p:spTgt spid="11"/>
                                        </p:tgtEl>
                                        <p:attrNameLst>
                                          <p:attrName>ppt_x</p:attrName>
                                          <p:attrName>ppt_y</p:attrName>
                                        </p:attrNameLst>
                                      </p:cBhvr>
                                      <p:rCtr x="-5417" y="-3819"/>
                                    </p:animMotion>
                                  </p:childTnLst>
                                </p:cTn>
                              </p:par>
                              <p:par>
                                <p:cTn id="49" presetID="2" presetClass="entr" presetSubtype="4"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mph" presetSubtype="0" fill="hold" nodeType="clickEffect">
                                  <p:stCondLst>
                                    <p:cond delay="0"/>
                                  </p:stCondLst>
                                  <p:childTnLst>
                                    <p:animScale>
                                      <p:cBhvr>
                                        <p:cTn id="60" dur="500" fill="hold"/>
                                        <p:tgtEl>
                                          <p:spTgt spid="13"/>
                                        </p:tgtEl>
                                      </p:cBhvr>
                                      <p:by x="0" y="0"/>
                                    </p:animScale>
                                  </p:childTnLst>
                                </p:cTn>
                              </p:par>
                              <p:par>
                                <p:cTn id="61" presetID="2" presetClass="entr" presetSubtype="4"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7" grpId="0"/>
      <p:bldP spid="9" grpId="0"/>
      <p:bldP spid="9" grpId="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B5883E-8AAF-164A-86E8-A0801161FE85}"/>
              </a:ext>
            </a:extLst>
          </p:cNvPr>
          <p:cNvPicPr>
            <a:picLocks noChangeAspect="1"/>
          </p:cNvPicPr>
          <p:nvPr/>
        </p:nvPicPr>
        <p:blipFill>
          <a:blip r:embed="rId3"/>
          <a:stretch>
            <a:fillRect/>
          </a:stretch>
        </p:blipFill>
        <p:spPr>
          <a:xfrm>
            <a:off x="0" y="-574022"/>
            <a:ext cx="12372975" cy="8006043"/>
          </a:xfrm>
          <a:prstGeom prst="rect">
            <a:avLst/>
          </a:prstGeom>
        </p:spPr>
      </p:pic>
    </p:spTree>
    <p:extLst>
      <p:ext uri="{BB962C8B-B14F-4D97-AF65-F5344CB8AC3E}">
        <p14:creationId xmlns:p14="http://schemas.microsoft.com/office/powerpoint/2010/main" val="221849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90D93-1D10-218F-2CF9-F075FB8B2C39}"/>
              </a:ext>
            </a:extLst>
          </p:cNvPr>
          <p:cNvSpPr>
            <a:spLocks noGrp="1"/>
          </p:cNvSpPr>
          <p:nvPr>
            <p:ph type="title"/>
          </p:nvPr>
        </p:nvSpPr>
        <p:spPr>
          <a:xfrm>
            <a:off x="694481" y="37399"/>
            <a:ext cx="10983409" cy="853852"/>
          </a:xfrm>
        </p:spPr>
        <p:txBody>
          <a:bodyPr/>
          <a:lstStyle/>
          <a:p>
            <a:r>
              <a:rPr lang="en-US" b="1" i="1">
                <a:latin typeface="Times New Roman" panose="02020603050405020304" pitchFamily="18" charset="0"/>
                <a:cs typeface="Times New Roman" panose="02020603050405020304" pitchFamily="18" charset="0"/>
              </a:rPr>
              <a:t>New Horizons Administrative Commitments</a:t>
            </a:r>
          </a:p>
        </p:txBody>
      </p:sp>
      <p:sp>
        <p:nvSpPr>
          <p:cNvPr id="3" name="Content Placeholder 2">
            <a:extLst>
              <a:ext uri="{FF2B5EF4-FFF2-40B4-BE49-F238E27FC236}">
                <a16:creationId xmlns:a16="http://schemas.microsoft.com/office/drawing/2014/main" id="{AA4E6ADF-EC64-59E6-5A38-81EEB9C2C60B}"/>
              </a:ext>
            </a:extLst>
          </p:cNvPr>
          <p:cNvSpPr>
            <a:spLocks noGrp="1"/>
          </p:cNvSpPr>
          <p:nvPr>
            <p:ph idx="1"/>
          </p:nvPr>
        </p:nvSpPr>
        <p:spPr>
          <a:xfrm>
            <a:off x="152400" y="3156710"/>
            <a:ext cx="11887200" cy="853852"/>
          </a:xfrm>
        </p:spPr>
        <p:txBody>
          <a:bodyPr>
            <a:normAutofit lnSpcReduction="10000"/>
          </a:bodyPr>
          <a:lstStyle/>
          <a:p>
            <a:pPr>
              <a:buClr>
                <a:srgbClr val="00B050"/>
              </a:buClr>
            </a:pPr>
            <a:r>
              <a:rPr lang="en-US" b="1">
                <a:latin typeface="Times New Roman" panose="02020603050405020304" pitchFamily="18" charset="0"/>
                <a:cs typeface="Times New Roman" panose="02020603050405020304" pitchFamily="18" charset="0"/>
              </a:rPr>
              <a:t>Society renamed the </a:t>
            </a:r>
            <a:r>
              <a:rPr lang="en-US" b="1" i="1">
                <a:latin typeface="Times New Roman" panose="02020603050405020304" pitchFamily="18" charset="0"/>
                <a:cs typeface="Times New Roman" panose="02020603050405020304" pitchFamily="18" charset="0"/>
              </a:rPr>
              <a:t>American Vein and Lymphatic Society </a:t>
            </a:r>
            <a:r>
              <a:rPr lang="en-US" b="1">
                <a:latin typeface="Times New Roman" panose="02020603050405020304" pitchFamily="18" charset="0"/>
                <a:cs typeface="Times New Roman" panose="02020603050405020304" pitchFamily="18" charset="0"/>
              </a:rPr>
              <a:t>to better reflect the organization’s expanded mission</a:t>
            </a:r>
          </a:p>
        </p:txBody>
      </p:sp>
      <p:sp>
        <p:nvSpPr>
          <p:cNvPr id="4" name="Content Placeholder 2">
            <a:extLst>
              <a:ext uri="{FF2B5EF4-FFF2-40B4-BE49-F238E27FC236}">
                <a16:creationId xmlns:a16="http://schemas.microsoft.com/office/drawing/2014/main" id="{CB70582F-6692-C771-A481-4079EA070E66}"/>
              </a:ext>
            </a:extLst>
          </p:cNvPr>
          <p:cNvSpPr txBox="1">
            <a:spLocks/>
          </p:cNvSpPr>
          <p:nvPr/>
        </p:nvSpPr>
        <p:spPr>
          <a:xfrm>
            <a:off x="152400" y="3416381"/>
            <a:ext cx="11887200" cy="44886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50"/>
              </a:buClr>
            </a:pPr>
            <a:r>
              <a:rPr lang="en-US" b="1">
                <a:latin typeface="Times New Roman" panose="02020603050405020304" pitchFamily="18" charset="0"/>
                <a:cs typeface="Times New Roman" panose="02020603050405020304" pitchFamily="18" charset="0"/>
              </a:rPr>
              <a:t>Executive director (Dean Bender) hired to execute </a:t>
            </a:r>
            <a:r>
              <a:rPr lang="en-US" b="1" i="1">
                <a:latin typeface="Times New Roman" panose="02020603050405020304" pitchFamily="18" charset="0"/>
                <a:cs typeface="Times New Roman" panose="02020603050405020304" pitchFamily="18" charset="0"/>
              </a:rPr>
              <a:t>New Horizons </a:t>
            </a:r>
            <a:r>
              <a:rPr lang="en-US" b="1">
                <a:latin typeface="Times New Roman" panose="02020603050405020304" pitchFamily="18" charset="0"/>
                <a:cs typeface="Times New Roman" panose="02020603050405020304" pitchFamily="18" charset="0"/>
              </a:rPr>
              <a:t>agenda</a:t>
            </a:r>
          </a:p>
        </p:txBody>
      </p:sp>
      <p:sp>
        <p:nvSpPr>
          <p:cNvPr id="5" name="Content Placeholder 2">
            <a:extLst>
              <a:ext uri="{FF2B5EF4-FFF2-40B4-BE49-F238E27FC236}">
                <a16:creationId xmlns:a16="http://schemas.microsoft.com/office/drawing/2014/main" id="{55A8F209-7A5B-D652-DB62-C663C6B7FA9E}"/>
              </a:ext>
            </a:extLst>
          </p:cNvPr>
          <p:cNvSpPr txBox="1">
            <a:spLocks/>
          </p:cNvSpPr>
          <p:nvPr/>
        </p:nvSpPr>
        <p:spPr>
          <a:xfrm>
            <a:off x="152400" y="4883424"/>
            <a:ext cx="11887200" cy="524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50"/>
              </a:buClr>
            </a:pPr>
            <a:r>
              <a:rPr lang="en-US" b="1">
                <a:latin typeface="Times New Roman" panose="02020603050405020304" pitchFamily="18" charset="0"/>
                <a:cs typeface="Times New Roman" panose="02020603050405020304" pitchFamily="18" charset="0"/>
              </a:rPr>
              <a:t>Headquarters relocated to Chicago</a:t>
            </a:r>
          </a:p>
        </p:txBody>
      </p:sp>
      <p:sp>
        <p:nvSpPr>
          <p:cNvPr id="6" name="Content Placeholder 2">
            <a:extLst>
              <a:ext uri="{FF2B5EF4-FFF2-40B4-BE49-F238E27FC236}">
                <a16:creationId xmlns:a16="http://schemas.microsoft.com/office/drawing/2014/main" id="{589F0548-7DF1-0888-739B-60AF19AFB625}"/>
              </a:ext>
            </a:extLst>
          </p:cNvPr>
          <p:cNvSpPr txBox="1">
            <a:spLocks/>
          </p:cNvSpPr>
          <p:nvPr/>
        </p:nvSpPr>
        <p:spPr>
          <a:xfrm>
            <a:off x="152400" y="3953977"/>
            <a:ext cx="11887200" cy="124583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50"/>
              </a:buClr>
            </a:pPr>
            <a:r>
              <a:rPr lang="en-US" b="1">
                <a:latin typeface="Times New Roman" panose="02020603050405020304" pitchFamily="18" charset="0"/>
                <a:cs typeface="Times New Roman" panose="02020603050405020304" pitchFamily="18" charset="0"/>
              </a:rPr>
              <a:t>Full-time staff hired to execute the advocacy &amp; research agendas</a:t>
            </a:r>
          </a:p>
          <a:p>
            <a:pPr lvl="1">
              <a:buClr>
                <a:schemeClr val="accent1">
                  <a:lumMod val="50000"/>
                </a:schemeClr>
              </a:buClr>
            </a:pPr>
            <a:r>
              <a:rPr lang="en-US" b="1">
                <a:solidFill>
                  <a:srgbClr val="00B050"/>
                </a:solidFill>
                <a:latin typeface="Times New Roman" panose="02020603050405020304" pitchFamily="18" charset="0"/>
                <a:cs typeface="Times New Roman" panose="02020603050405020304" pitchFamily="18" charset="0"/>
              </a:rPr>
              <a:t>Director of Health Care Policy &amp; Advocacy – Robert White</a:t>
            </a:r>
          </a:p>
          <a:p>
            <a:pPr lvl="1">
              <a:buClr>
                <a:schemeClr val="accent1">
                  <a:lumMod val="50000"/>
                </a:schemeClr>
              </a:buClr>
            </a:pPr>
            <a:r>
              <a:rPr lang="en-US" b="1">
                <a:solidFill>
                  <a:srgbClr val="00B050"/>
                </a:solidFill>
                <a:latin typeface="Times New Roman" panose="02020603050405020304" pitchFamily="18" charset="0"/>
                <a:cs typeface="Times New Roman" panose="02020603050405020304" pitchFamily="18" charset="0"/>
              </a:rPr>
              <a:t>Director of Research – Michael Thompson</a:t>
            </a:r>
          </a:p>
        </p:txBody>
      </p:sp>
      <p:sp>
        <p:nvSpPr>
          <p:cNvPr id="7" name="Content Placeholder 2">
            <a:extLst>
              <a:ext uri="{FF2B5EF4-FFF2-40B4-BE49-F238E27FC236}">
                <a16:creationId xmlns:a16="http://schemas.microsoft.com/office/drawing/2014/main" id="{B80D60D6-ECFF-8C46-AADF-308D39AC9839}"/>
              </a:ext>
            </a:extLst>
          </p:cNvPr>
          <p:cNvSpPr txBox="1">
            <a:spLocks/>
          </p:cNvSpPr>
          <p:nvPr/>
        </p:nvSpPr>
        <p:spPr>
          <a:xfrm>
            <a:off x="152400" y="5057310"/>
            <a:ext cx="11887200" cy="524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50"/>
              </a:buClr>
            </a:pPr>
            <a:r>
              <a:rPr lang="en-US" b="1">
                <a:latin typeface="Times New Roman" panose="02020603050405020304" pitchFamily="18" charset="0"/>
                <a:cs typeface="Times New Roman" panose="02020603050405020304" pitchFamily="18" charset="0"/>
              </a:rPr>
              <a:t>Coalitions with affiliated societies (AVF,  SIR, AVF, SCAI, OEIS)</a:t>
            </a:r>
          </a:p>
        </p:txBody>
      </p:sp>
    </p:spTree>
    <p:extLst>
      <p:ext uri="{BB962C8B-B14F-4D97-AF65-F5344CB8AC3E}">
        <p14:creationId xmlns:p14="http://schemas.microsoft.com/office/powerpoint/2010/main" val="22592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L 0 -0.32547 " pathEditMode="relative" ptsTypes="AA">
                                      <p:cBhvr>
                                        <p:cTn id="6" dur="500" fill="hold"/>
                                        <p:tgtEl>
                                          <p:spTgt spid="3">
                                            <p:txEl>
                                              <p:pRg st="0" end="0"/>
                                            </p:txEl>
                                          </p:spTgt>
                                        </p:tgtEl>
                                        <p:attrNameLst>
                                          <p:attrName>ppt_x</p:attrName>
                                          <p:attrName>ppt_y</p:attrName>
                                        </p:attrNameLst>
                                      </p:cBhvr>
                                    </p:animMotion>
                                  </p:childTnLst>
                                </p:cTn>
                              </p:par>
                              <p:par>
                                <p:cTn id="7" presetID="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500" fill="hold"/>
                                        <p:tgtEl>
                                          <p:spTgt spid="4"/>
                                        </p:tgtEl>
                                        <p:attrNameLst>
                                          <p:attrName>ppt_x</p:attrName>
                                        </p:attrNameLst>
                                      </p:cBhvr>
                                      <p:tavLst>
                                        <p:tav tm="0">
                                          <p:val>
                                            <p:strVal val="#ppt_x"/>
                                          </p:val>
                                        </p:tav>
                                        <p:tav tm="100000">
                                          <p:val>
                                            <p:strVal val="#ppt_x"/>
                                          </p:val>
                                        </p:tav>
                                      </p:tavLst>
                                    </p:anim>
                                    <p:anim calcmode="lin" valueType="num">
                                      <p:cBhvr additive="base">
                                        <p:cTn id="1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1" nodeType="clickEffect">
                                  <p:stCondLst>
                                    <p:cond delay="0"/>
                                  </p:stCondLst>
                                  <p:childTnLst>
                                    <p:animMotion origin="layout" path="M 0 2.96296E-6 L 0 -0.18148 " pathEditMode="relative" rAng="0" ptsTypes="AA">
                                      <p:cBhvr>
                                        <p:cTn id="14" dur="500" fill="hold"/>
                                        <p:tgtEl>
                                          <p:spTgt spid="4"/>
                                        </p:tgtEl>
                                        <p:attrNameLst>
                                          <p:attrName>ppt_x</p:attrName>
                                          <p:attrName>ppt_y</p:attrName>
                                        </p:attrNameLst>
                                      </p:cBhvr>
                                      <p:rCtr x="0" y="-9074"/>
                                    </p:animMotion>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0 -0.00486 L 0 -0.15903 " pathEditMode="relative" rAng="0" ptsTypes="AA">
                                      <p:cBhvr>
                                        <p:cTn id="22" dur="500" fill="hold"/>
                                        <p:tgtEl>
                                          <p:spTgt spid="6"/>
                                        </p:tgtEl>
                                        <p:attrNameLst>
                                          <p:attrName>ppt_x</p:attrName>
                                          <p:attrName>ppt_y</p:attrName>
                                        </p:attrNameLst>
                                      </p:cBhvr>
                                      <p:rCtr x="0" y="-7708"/>
                                    </p:animMotion>
                                  </p:childTnLst>
                                </p:cTn>
                              </p:par>
                              <p:par>
                                <p:cTn id="23" presetID="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1" nodeType="clickEffect">
                                  <p:stCondLst>
                                    <p:cond delay="0"/>
                                  </p:stCondLst>
                                  <p:childTnLst>
                                    <p:animMotion origin="layout" path="M 0 -0.00324 L 0 -0.09097 " pathEditMode="relative" rAng="0" ptsTypes="AA">
                                      <p:cBhvr>
                                        <p:cTn id="30" dur="500" fill="hold"/>
                                        <p:tgtEl>
                                          <p:spTgt spid="5"/>
                                        </p:tgtEl>
                                        <p:attrNameLst>
                                          <p:attrName>ppt_x</p:attrName>
                                          <p:attrName>ppt_y</p:attrName>
                                        </p:attrNameLst>
                                      </p:cBhvr>
                                      <p:rCtr x="0" y="-4398"/>
                                    </p:animMotion>
                                  </p:childTnLst>
                                </p:cTn>
                              </p:par>
                              <p:par>
                                <p:cTn id="31" presetID="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P spid="5" grpId="0"/>
      <p:bldP spid="5" grpId="1"/>
      <p:bldP spid="6" grpId="0"/>
      <p:bldP spid="6"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05D425-D253-6D41-A677-C9D0390A55D3}"/>
              </a:ext>
            </a:extLst>
          </p:cNvPr>
          <p:cNvSpPr txBox="1"/>
          <p:nvPr/>
        </p:nvSpPr>
        <p:spPr>
          <a:xfrm>
            <a:off x="3301657" y="2677841"/>
            <a:ext cx="2598235" cy="1200329"/>
          </a:xfrm>
          <a:prstGeom prst="rect">
            <a:avLst/>
          </a:prstGeom>
          <a:noFill/>
        </p:spPr>
        <p:txBody>
          <a:bodyPr wrap="square" rtlCol="0">
            <a:spAutoFit/>
          </a:bodyPr>
          <a:lstStyle/>
          <a:p>
            <a:pPr algn="ctr"/>
            <a:r>
              <a:rPr lang="en-US" sz="7200" b="1">
                <a:solidFill>
                  <a:srgbClr val="28477F"/>
                </a:solidFill>
                <a:latin typeface="Times New Roman" panose="02020603050405020304" pitchFamily="18" charset="0"/>
                <a:cs typeface="Times New Roman" panose="02020603050405020304" pitchFamily="18" charset="0"/>
              </a:rPr>
              <a:t>We</a:t>
            </a:r>
          </a:p>
        </p:txBody>
      </p:sp>
      <p:sp>
        <p:nvSpPr>
          <p:cNvPr id="5" name="TextBox 4">
            <a:extLst>
              <a:ext uri="{FF2B5EF4-FFF2-40B4-BE49-F238E27FC236}">
                <a16:creationId xmlns:a16="http://schemas.microsoft.com/office/drawing/2014/main" id="{27CBBF7E-F3BB-0249-8932-21C580F83575}"/>
              </a:ext>
            </a:extLst>
          </p:cNvPr>
          <p:cNvSpPr txBox="1"/>
          <p:nvPr/>
        </p:nvSpPr>
        <p:spPr>
          <a:xfrm>
            <a:off x="6923949" y="1557305"/>
            <a:ext cx="766482" cy="3416320"/>
          </a:xfrm>
          <a:prstGeom prst="rect">
            <a:avLst/>
          </a:prstGeom>
          <a:noFill/>
        </p:spPr>
        <p:txBody>
          <a:bodyPr wrap="square" rtlCol="0">
            <a:spAutoFit/>
          </a:bodyPr>
          <a:lstStyle/>
          <a:p>
            <a:r>
              <a:rPr lang="en-US" sz="7200" b="1" i="1">
                <a:solidFill>
                  <a:srgbClr val="28477F"/>
                </a:solidFill>
                <a:latin typeface="Times New Roman" panose="02020603050405020304" pitchFamily="18" charset="0"/>
                <a:cs typeface="Times New Roman" panose="02020603050405020304" pitchFamily="18" charset="0"/>
              </a:rPr>
              <a:t>A</a:t>
            </a:r>
          </a:p>
          <a:p>
            <a:r>
              <a:rPr lang="en-US" sz="7200" b="1" i="1">
                <a:solidFill>
                  <a:srgbClr val="7F0002"/>
                </a:solidFill>
                <a:latin typeface="Times New Roman" panose="02020603050405020304" pitchFamily="18" charset="0"/>
                <a:cs typeface="Times New Roman" panose="02020603050405020304" pitchFamily="18" charset="0"/>
              </a:rPr>
              <a:t>R</a:t>
            </a:r>
          </a:p>
          <a:p>
            <a:r>
              <a:rPr lang="en-US" sz="7200" b="1" i="1">
                <a:solidFill>
                  <a:srgbClr val="00B050"/>
                </a:solidFill>
                <a:latin typeface="Times New Roman" panose="02020603050405020304" pitchFamily="18" charset="0"/>
                <a:cs typeface="Times New Roman" panose="02020603050405020304" pitchFamily="18" charset="0"/>
              </a:rPr>
              <a:t>E</a:t>
            </a:r>
          </a:p>
        </p:txBody>
      </p:sp>
      <p:sp>
        <p:nvSpPr>
          <p:cNvPr id="9" name="TextBox 8">
            <a:extLst>
              <a:ext uri="{FF2B5EF4-FFF2-40B4-BE49-F238E27FC236}">
                <a16:creationId xmlns:a16="http://schemas.microsoft.com/office/drawing/2014/main" id="{0714158C-3FB8-174A-8814-BF5029AFB9B1}"/>
              </a:ext>
            </a:extLst>
          </p:cNvPr>
          <p:cNvSpPr txBox="1"/>
          <p:nvPr/>
        </p:nvSpPr>
        <p:spPr>
          <a:xfrm>
            <a:off x="5323791" y="3789371"/>
            <a:ext cx="4208929" cy="1200329"/>
          </a:xfrm>
          <a:prstGeom prst="rect">
            <a:avLst/>
          </a:prstGeom>
          <a:noFill/>
        </p:spPr>
        <p:txBody>
          <a:bodyPr wrap="square" rtlCol="0">
            <a:spAutoFit/>
          </a:bodyPr>
          <a:lstStyle/>
          <a:p>
            <a:r>
              <a:rPr lang="en-US" sz="7200" i="1" err="1">
                <a:solidFill>
                  <a:srgbClr val="00B050"/>
                </a:solidFill>
                <a:latin typeface="Times New Roman" panose="02020603050405020304" pitchFamily="18" charset="0"/>
                <a:cs typeface="Times New Roman" panose="02020603050405020304" pitchFamily="18" charset="0"/>
              </a:rPr>
              <a:t>ducation</a:t>
            </a:r>
            <a:endParaRPr lang="en-US" sz="7200" i="1">
              <a:solidFill>
                <a:srgbClr val="00B05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3F353BF-49EC-064D-9AF0-C461A3DC1E01}"/>
              </a:ext>
            </a:extLst>
          </p:cNvPr>
          <p:cNvSpPr txBox="1"/>
          <p:nvPr/>
        </p:nvSpPr>
        <p:spPr>
          <a:xfrm>
            <a:off x="5326801" y="1595432"/>
            <a:ext cx="4208929" cy="1200329"/>
          </a:xfrm>
          <a:prstGeom prst="rect">
            <a:avLst/>
          </a:prstGeom>
          <a:noFill/>
        </p:spPr>
        <p:txBody>
          <a:bodyPr wrap="square" rtlCol="0">
            <a:spAutoFit/>
          </a:bodyPr>
          <a:lstStyle/>
          <a:p>
            <a:r>
              <a:rPr lang="en-US" sz="7200" i="1" err="1">
                <a:solidFill>
                  <a:srgbClr val="28477F"/>
                </a:solidFill>
                <a:latin typeface="Times New Roman" panose="02020603050405020304" pitchFamily="18" charset="0"/>
                <a:cs typeface="Times New Roman" panose="02020603050405020304" pitchFamily="18" charset="0"/>
              </a:rPr>
              <a:t>dvocacy</a:t>
            </a:r>
            <a:endParaRPr lang="en-US" sz="7200" i="1">
              <a:solidFill>
                <a:srgbClr val="28477F"/>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2418467-0E0E-BD42-A407-6EAB7D4095C5}"/>
              </a:ext>
            </a:extLst>
          </p:cNvPr>
          <p:cNvSpPr txBox="1"/>
          <p:nvPr/>
        </p:nvSpPr>
        <p:spPr>
          <a:xfrm>
            <a:off x="5305326" y="2701719"/>
            <a:ext cx="4208929" cy="1200329"/>
          </a:xfrm>
          <a:prstGeom prst="rect">
            <a:avLst/>
          </a:prstGeom>
          <a:noFill/>
        </p:spPr>
        <p:txBody>
          <a:bodyPr wrap="square" rtlCol="0">
            <a:spAutoFit/>
          </a:bodyPr>
          <a:lstStyle/>
          <a:p>
            <a:r>
              <a:rPr lang="en-US" sz="7200" i="1" err="1">
                <a:solidFill>
                  <a:srgbClr val="7F0002"/>
                </a:solidFill>
                <a:latin typeface="Times New Roman" panose="02020603050405020304" pitchFamily="18" charset="0"/>
                <a:cs typeface="Times New Roman" panose="02020603050405020304" pitchFamily="18" charset="0"/>
              </a:rPr>
              <a:t>esearch</a:t>
            </a:r>
            <a:endParaRPr lang="en-US" sz="7200" i="1">
              <a:solidFill>
                <a:srgbClr val="7F0002"/>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3BB1C5B-7F1D-872F-FF89-D33BF9E883D3}"/>
              </a:ext>
            </a:extLst>
          </p:cNvPr>
          <p:cNvSpPr txBox="1"/>
          <p:nvPr/>
        </p:nvSpPr>
        <p:spPr>
          <a:xfrm>
            <a:off x="4708426" y="1595432"/>
            <a:ext cx="4060436" cy="3416320"/>
          </a:xfrm>
          <a:prstGeom prst="rect">
            <a:avLst/>
          </a:prstGeom>
          <a:noFill/>
        </p:spPr>
        <p:txBody>
          <a:bodyPr wrap="square" rtlCol="0">
            <a:spAutoFit/>
          </a:bodyPr>
          <a:lstStyle/>
          <a:p>
            <a:r>
              <a:rPr lang="en-US" sz="7200" b="1" i="1">
                <a:solidFill>
                  <a:srgbClr val="28477F"/>
                </a:solidFill>
                <a:latin typeface="Times New Roman" panose="02020603050405020304" pitchFamily="18" charset="0"/>
                <a:cs typeface="Times New Roman" panose="02020603050405020304" pitchFamily="18" charset="0"/>
              </a:rPr>
              <a:t>A</a:t>
            </a:r>
            <a:r>
              <a:rPr lang="en-US" sz="7200" i="1">
                <a:solidFill>
                  <a:srgbClr val="28477F"/>
                </a:solidFill>
                <a:latin typeface="Times New Roman" panose="02020603050405020304" pitchFamily="18" charset="0"/>
                <a:cs typeface="Times New Roman" panose="02020603050405020304" pitchFamily="18" charset="0"/>
              </a:rPr>
              <a:t>dvocacy</a:t>
            </a:r>
          </a:p>
          <a:p>
            <a:r>
              <a:rPr lang="en-US" sz="7200" b="1" i="1">
                <a:solidFill>
                  <a:srgbClr val="C00000"/>
                </a:solidFill>
                <a:latin typeface="Times New Roman" panose="02020603050405020304" pitchFamily="18" charset="0"/>
                <a:cs typeface="Times New Roman" panose="02020603050405020304" pitchFamily="18" charset="0"/>
              </a:rPr>
              <a:t>R</a:t>
            </a:r>
            <a:r>
              <a:rPr lang="en-US" sz="7200" i="1">
                <a:solidFill>
                  <a:srgbClr val="C00000"/>
                </a:solidFill>
                <a:latin typeface="Times New Roman" panose="02020603050405020304" pitchFamily="18" charset="0"/>
                <a:cs typeface="Times New Roman" panose="02020603050405020304" pitchFamily="18" charset="0"/>
              </a:rPr>
              <a:t>esearch</a:t>
            </a:r>
          </a:p>
          <a:p>
            <a:r>
              <a:rPr lang="en-US" sz="7200" b="1" i="1">
                <a:solidFill>
                  <a:srgbClr val="00B050"/>
                </a:solidFill>
                <a:latin typeface="Times New Roman" panose="02020603050405020304" pitchFamily="18" charset="0"/>
                <a:cs typeface="Times New Roman" panose="02020603050405020304" pitchFamily="18" charset="0"/>
              </a:rPr>
              <a:t>E</a:t>
            </a:r>
            <a:r>
              <a:rPr lang="en-US" sz="7200" i="1">
                <a:solidFill>
                  <a:srgbClr val="00B050"/>
                </a:solidFill>
                <a:latin typeface="Times New Roman" panose="02020603050405020304" pitchFamily="18" charset="0"/>
                <a:cs typeface="Times New Roman" panose="02020603050405020304" pitchFamily="18" charset="0"/>
              </a:rPr>
              <a:t>ducation</a:t>
            </a:r>
          </a:p>
        </p:txBody>
      </p:sp>
      <p:sp>
        <p:nvSpPr>
          <p:cNvPr id="6" name="TextBox 5">
            <a:extLst>
              <a:ext uri="{FF2B5EF4-FFF2-40B4-BE49-F238E27FC236}">
                <a16:creationId xmlns:a16="http://schemas.microsoft.com/office/drawing/2014/main" id="{B1001E5B-6EA6-DBC1-ED34-747745C5E116}"/>
              </a:ext>
            </a:extLst>
          </p:cNvPr>
          <p:cNvSpPr txBox="1"/>
          <p:nvPr/>
        </p:nvSpPr>
        <p:spPr>
          <a:xfrm>
            <a:off x="2722633" y="2665300"/>
            <a:ext cx="2598235" cy="1200329"/>
          </a:xfrm>
          <a:prstGeom prst="rect">
            <a:avLst/>
          </a:prstGeom>
          <a:noFill/>
        </p:spPr>
        <p:txBody>
          <a:bodyPr wrap="square" rtlCol="0">
            <a:spAutoFit/>
          </a:bodyPr>
          <a:lstStyle/>
          <a:p>
            <a:pPr algn="ctr"/>
            <a:r>
              <a:rPr lang="en-US" sz="7200" b="1">
                <a:solidFill>
                  <a:srgbClr val="28477F"/>
                </a:solidFill>
                <a:latin typeface="Times New Roman" panose="02020603050405020304" pitchFamily="18" charset="0"/>
                <a:cs typeface="Times New Roman" panose="02020603050405020304" pitchFamily="18" charset="0"/>
              </a:rPr>
              <a:t>We</a:t>
            </a:r>
          </a:p>
        </p:txBody>
      </p:sp>
      <p:pic>
        <p:nvPicPr>
          <p:cNvPr id="7" name="Picture 6">
            <a:extLst>
              <a:ext uri="{FF2B5EF4-FFF2-40B4-BE49-F238E27FC236}">
                <a16:creationId xmlns:a16="http://schemas.microsoft.com/office/drawing/2014/main" id="{F6BBC07D-EACF-BB19-ABCA-6B993024A20D}"/>
              </a:ext>
            </a:extLst>
          </p:cNvPr>
          <p:cNvPicPr>
            <a:picLocks noChangeAspect="1"/>
          </p:cNvPicPr>
          <p:nvPr/>
        </p:nvPicPr>
        <p:blipFill>
          <a:blip r:embed="rId3"/>
          <a:stretch>
            <a:fillRect/>
          </a:stretch>
        </p:blipFill>
        <p:spPr>
          <a:xfrm>
            <a:off x="3449677" y="3641973"/>
            <a:ext cx="5529564" cy="2979400"/>
          </a:xfrm>
          <a:prstGeom prst="rect">
            <a:avLst/>
          </a:prstGeom>
        </p:spPr>
      </p:pic>
    </p:spTree>
    <p:extLst>
      <p:ext uri="{BB962C8B-B14F-4D97-AF65-F5344CB8AC3E}">
        <p14:creationId xmlns:p14="http://schemas.microsoft.com/office/powerpoint/2010/main" val="347614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573 0.00069 L -0.04961 -0.00301 " pathEditMode="relative" rAng="0" ptsTypes="AA">
                                      <p:cBhvr>
                                        <p:cTn id="6" dur="500" fill="hold"/>
                                        <p:tgtEl>
                                          <p:spTgt spid="4"/>
                                        </p:tgtEl>
                                        <p:attrNameLst>
                                          <p:attrName>ppt_x</p:attrName>
                                          <p:attrName>ppt_y</p:attrName>
                                        </p:attrNameLst>
                                      </p:cBhvr>
                                      <p:rCtr x="-2773" y="-185"/>
                                    </p:animMotion>
                                  </p:childTnLst>
                                </p:cTn>
                              </p:par>
                              <p:par>
                                <p:cTn id="7" presetID="0" presetClass="path" presetSubtype="0" accel="50000" decel="50000" fill="hold" grpId="0" nodeType="withEffect">
                                  <p:stCondLst>
                                    <p:cond delay="0"/>
                                  </p:stCondLst>
                                  <p:childTnLst>
                                    <p:animMotion origin="layout" path="M -0.0155 0.00509 L -0.1793 0.00509 " pathEditMode="relative" rAng="0" ptsTypes="AA">
                                      <p:cBhvr>
                                        <p:cTn id="8" dur="500" fill="hold"/>
                                        <p:tgtEl>
                                          <p:spTgt spid="5"/>
                                        </p:tgtEl>
                                        <p:attrNameLst>
                                          <p:attrName>ppt_x</p:attrName>
                                          <p:attrName>ppt_y</p:attrName>
                                        </p:attrNameLst>
                                      </p:cBhvr>
                                      <p:rCtr x="-8190" y="0"/>
                                    </p:animMotion>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par>
                                <p:cTn id="37" presetID="0" presetClass="path" presetSubtype="0" accel="50000" decel="50000" fill="hold" grpId="0" nodeType="withEffect">
                                  <p:stCondLst>
                                    <p:cond delay="0"/>
                                  </p:stCondLst>
                                  <p:childTnLst>
                                    <p:animMotion origin="layout" path="M -2.08333E-7 1.48148E-6 L 2.29167E-6 -0.22778 " pathEditMode="relative" rAng="0" ptsTypes="AA">
                                      <p:cBhvr>
                                        <p:cTn id="38" dur="500" fill="hold"/>
                                        <p:tgtEl>
                                          <p:spTgt spid="6"/>
                                        </p:tgtEl>
                                        <p:attrNameLst>
                                          <p:attrName>ppt_x</p:attrName>
                                          <p:attrName>ppt_y</p:attrName>
                                        </p:attrNameLst>
                                      </p:cBhvr>
                                      <p:rCtr x="-78" y="-11644"/>
                                    </p:animMotion>
                                  </p:childTnLst>
                                </p:cTn>
                              </p:par>
                              <p:par>
                                <p:cTn id="39" presetID="0" presetClass="path" presetSubtype="0" accel="50000" decel="50000" fill="hold" grpId="1" nodeType="withEffect">
                                  <p:stCondLst>
                                    <p:cond delay="0"/>
                                  </p:stCondLst>
                                  <p:childTnLst>
                                    <p:animMotion origin="layout" path="M -4.375E-6 0.0706 L -4.375E-6 -0.22777 " pathEditMode="relative" rAng="0" ptsTypes="AA">
                                      <p:cBhvr>
                                        <p:cTn id="40" dur="500" fill="hold"/>
                                        <p:tgtEl>
                                          <p:spTgt spid="3"/>
                                        </p:tgtEl>
                                        <p:attrNameLst>
                                          <p:attrName>ppt_x</p:attrName>
                                          <p:attrName>ppt_y</p:attrName>
                                        </p:attrNameLst>
                                      </p:cBhvr>
                                      <p:rCtr x="0" y="-14931"/>
                                    </p:animMotion>
                                  </p:childTnLst>
                                </p:cTn>
                              </p:par>
                              <p:par>
                                <p:cTn id="41" presetID="22" presetClass="entr" presetSubtype="4"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9" grpId="0"/>
      <p:bldP spid="9" grpId="1"/>
      <p:bldP spid="8" grpId="0"/>
      <p:bldP spid="8" grpId="1"/>
      <p:bldP spid="12" grpId="0"/>
      <p:bldP spid="12" grpId="1"/>
      <p:bldP spid="3" grpId="0"/>
      <p:bldP spid="3"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B3475-4B50-49EF-830F-93316609E573}"/>
              </a:ext>
            </a:extLst>
          </p:cNvPr>
          <p:cNvSpPr>
            <a:spLocks noGrp="1"/>
          </p:cNvSpPr>
          <p:nvPr>
            <p:ph type="ctrTitle"/>
          </p:nvPr>
        </p:nvSpPr>
        <p:spPr>
          <a:xfrm>
            <a:off x="1404730" y="2043389"/>
            <a:ext cx="9144000" cy="2387600"/>
          </a:xfrm>
        </p:spPr>
        <p:txBody>
          <a:bodyPr>
            <a:normAutofit fontScale="90000"/>
          </a:bodyPr>
          <a:lstStyle/>
          <a:p>
            <a:r>
              <a:rPr lang="en-US"/>
              <a:t>The American Vein &amp; Lymphatic Society: </a:t>
            </a:r>
            <a:br>
              <a:rPr lang="en-US"/>
            </a:br>
            <a:r>
              <a:rPr lang="en-US" sz="4900" i="0">
                <a:solidFill>
                  <a:srgbClr val="C00000"/>
                </a:solidFill>
              </a:rPr>
              <a:t>New Horizons for Advocacy</a:t>
            </a:r>
          </a:p>
        </p:txBody>
      </p:sp>
    </p:spTree>
    <p:extLst>
      <p:ext uri="{BB962C8B-B14F-4D97-AF65-F5344CB8AC3E}">
        <p14:creationId xmlns:p14="http://schemas.microsoft.com/office/powerpoint/2010/main" val="3842845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A68CA-47D3-B5BE-6EC5-841970E45550}"/>
              </a:ext>
            </a:extLst>
          </p:cNvPr>
          <p:cNvSpPr>
            <a:spLocks noGrp="1"/>
          </p:cNvSpPr>
          <p:nvPr>
            <p:ph type="title"/>
          </p:nvPr>
        </p:nvSpPr>
        <p:spPr>
          <a:xfrm>
            <a:off x="1669676" y="131743"/>
            <a:ext cx="8852647" cy="676640"/>
          </a:xfrm>
        </p:spPr>
        <p:txBody>
          <a:bodyPr>
            <a:normAutofit fontScale="90000"/>
          </a:bodyPr>
          <a:lstStyle/>
          <a:p>
            <a:pPr algn="ctr"/>
            <a:r>
              <a:rPr lang="en-US" b="1" i="1">
                <a:solidFill>
                  <a:srgbClr val="C00000"/>
                </a:solidFill>
                <a:latin typeface="Times New Roman" panose="02020603050405020304" pitchFamily="18" charset="0"/>
                <a:cs typeface="Times New Roman" panose="02020603050405020304" pitchFamily="18" charset="0"/>
              </a:rPr>
              <a:t>Advocacy &amp; The AVLS</a:t>
            </a:r>
          </a:p>
        </p:txBody>
      </p:sp>
      <p:sp>
        <p:nvSpPr>
          <p:cNvPr id="3" name="Content Placeholder 2">
            <a:extLst>
              <a:ext uri="{FF2B5EF4-FFF2-40B4-BE49-F238E27FC236}">
                <a16:creationId xmlns:a16="http://schemas.microsoft.com/office/drawing/2014/main" id="{F96A4B11-23BA-741D-35CB-5DEBB640F5EF}"/>
              </a:ext>
            </a:extLst>
          </p:cNvPr>
          <p:cNvSpPr>
            <a:spLocks noGrp="1"/>
          </p:cNvSpPr>
          <p:nvPr>
            <p:ph idx="1"/>
          </p:nvPr>
        </p:nvSpPr>
        <p:spPr>
          <a:xfrm>
            <a:off x="758687" y="917853"/>
            <a:ext cx="9670775" cy="1140212"/>
          </a:xfrm>
        </p:spPr>
        <p:txBody>
          <a:bodyPr/>
          <a:lstStyle/>
          <a:p>
            <a:pPr>
              <a:buClr>
                <a:srgbClr val="00B050"/>
              </a:buClr>
            </a:pPr>
            <a:r>
              <a:rPr lang="en-US" b="1">
                <a:latin typeface="Times New Roman" panose="02020603050405020304" pitchFamily="18" charset="0"/>
                <a:cs typeface="Times New Roman" panose="02020603050405020304" pitchFamily="18" charset="0"/>
              </a:rPr>
              <a:t>Limited advocacy efforts prior to 2017</a:t>
            </a:r>
          </a:p>
          <a:p>
            <a:pPr>
              <a:buClr>
                <a:srgbClr val="00B050"/>
              </a:buClr>
            </a:pPr>
            <a:r>
              <a:rPr lang="en-US" b="1" i="1">
                <a:latin typeface="Times New Roman" panose="02020603050405020304" pitchFamily="18" charset="0"/>
                <a:cs typeface="Times New Roman" panose="02020603050405020304" pitchFamily="18" charset="0"/>
              </a:rPr>
              <a:t>“New Horizons” </a:t>
            </a:r>
            <a:r>
              <a:rPr lang="en-US" b="1">
                <a:latin typeface="Times New Roman" panose="02020603050405020304" pitchFamily="18" charset="0"/>
                <a:cs typeface="Times New Roman" panose="02020603050405020304" pitchFamily="18" charset="0"/>
              </a:rPr>
              <a:t>strategic plan – Commitment to advocacy</a:t>
            </a:r>
          </a:p>
        </p:txBody>
      </p:sp>
      <p:pic>
        <p:nvPicPr>
          <p:cNvPr id="4" name="Picture 3">
            <a:extLst>
              <a:ext uri="{FF2B5EF4-FFF2-40B4-BE49-F238E27FC236}">
                <a16:creationId xmlns:a16="http://schemas.microsoft.com/office/drawing/2014/main" id="{3A54CF2D-D380-24A9-B58B-4B37D0E75C76}"/>
              </a:ext>
            </a:extLst>
          </p:cNvPr>
          <p:cNvPicPr>
            <a:picLocks noChangeAspect="1"/>
          </p:cNvPicPr>
          <p:nvPr/>
        </p:nvPicPr>
        <p:blipFill>
          <a:blip r:embed="rId2"/>
          <a:stretch>
            <a:fillRect/>
          </a:stretch>
        </p:blipFill>
        <p:spPr>
          <a:xfrm>
            <a:off x="3382121" y="2937311"/>
            <a:ext cx="5427759" cy="2341386"/>
          </a:xfrm>
          <a:prstGeom prst="rect">
            <a:avLst/>
          </a:prstGeom>
        </p:spPr>
      </p:pic>
      <p:sp>
        <p:nvSpPr>
          <p:cNvPr id="5" name="Content Placeholder 2">
            <a:extLst>
              <a:ext uri="{FF2B5EF4-FFF2-40B4-BE49-F238E27FC236}">
                <a16:creationId xmlns:a16="http://schemas.microsoft.com/office/drawing/2014/main" id="{88434848-FC10-BF07-D6D4-07EB85420EB0}"/>
              </a:ext>
            </a:extLst>
          </p:cNvPr>
          <p:cNvSpPr txBox="1">
            <a:spLocks/>
          </p:cNvSpPr>
          <p:nvPr/>
        </p:nvSpPr>
        <p:spPr>
          <a:xfrm>
            <a:off x="758687" y="4244926"/>
            <a:ext cx="8597348" cy="24084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B050"/>
              </a:buClr>
            </a:pPr>
            <a:r>
              <a:rPr lang="en-US" b="1">
                <a:latin typeface="Times New Roman" panose="02020603050405020304" pitchFamily="18" charset="0"/>
                <a:cs typeface="Times New Roman" panose="02020603050405020304" pitchFamily="18" charset="0"/>
              </a:rPr>
              <a:t>Board level </a:t>
            </a:r>
            <a:r>
              <a:rPr lang="en-US" b="1" i="1">
                <a:latin typeface="Times New Roman" panose="02020603050405020304" pitchFamily="18" charset="0"/>
                <a:cs typeface="Times New Roman" panose="02020603050405020304" pitchFamily="18" charset="0"/>
              </a:rPr>
              <a:t>Health Care Policy &amp; Advocacy Committee</a:t>
            </a:r>
          </a:p>
          <a:p>
            <a:pPr>
              <a:buClr>
                <a:srgbClr val="00B050"/>
              </a:buClr>
            </a:pPr>
            <a:r>
              <a:rPr lang="en-US" b="1">
                <a:latin typeface="Times New Roman" panose="02020603050405020304" pitchFamily="18" charset="0"/>
                <a:cs typeface="Times New Roman" panose="02020603050405020304" pitchFamily="18" charset="0"/>
              </a:rPr>
              <a:t>Full-time Advocacy Director – </a:t>
            </a:r>
            <a:r>
              <a:rPr lang="en-US" b="1" i="1">
                <a:latin typeface="Times New Roman" panose="02020603050405020304" pitchFamily="18" charset="0"/>
                <a:cs typeface="Times New Roman" panose="02020603050405020304" pitchFamily="18" charset="0"/>
              </a:rPr>
              <a:t>Robert White</a:t>
            </a:r>
          </a:p>
          <a:p>
            <a:pPr>
              <a:buClr>
                <a:srgbClr val="00B050"/>
              </a:buClr>
            </a:pPr>
            <a:r>
              <a:rPr lang="en-US" b="1">
                <a:latin typeface="Times New Roman" panose="02020603050405020304" pitchFamily="18" charset="0"/>
                <a:cs typeface="Times New Roman" panose="02020603050405020304" pitchFamily="18" charset="0"/>
              </a:rPr>
              <a:t>Funding for …</a:t>
            </a:r>
          </a:p>
          <a:p>
            <a:pPr lvl="1">
              <a:buClr>
                <a:srgbClr val="002060"/>
              </a:buClr>
            </a:pPr>
            <a:r>
              <a:rPr lang="en-US" b="1">
                <a:solidFill>
                  <a:srgbClr val="00B050"/>
                </a:solidFill>
                <a:latin typeface="Times New Roman" panose="02020603050405020304" pitchFamily="18" charset="0"/>
                <a:cs typeface="Times New Roman" panose="02020603050405020304" pitchFamily="18" charset="0"/>
              </a:rPr>
              <a:t>Meetings with government, regulators and payers</a:t>
            </a:r>
          </a:p>
          <a:p>
            <a:pPr lvl="1">
              <a:buClr>
                <a:srgbClr val="002060"/>
              </a:buClr>
            </a:pPr>
            <a:r>
              <a:rPr lang="en-US" b="1">
                <a:solidFill>
                  <a:srgbClr val="00B050"/>
                </a:solidFill>
                <a:latin typeface="Times New Roman" panose="02020603050405020304" pitchFamily="18" charset="0"/>
                <a:cs typeface="Times New Roman" panose="02020603050405020304" pitchFamily="18" charset="0"/>
              </a:rPr>
              <a:t>Critical projects and analysis</a:t>
            </a:r>
          </a:p>
        </p:txBody>
      </p:sp>
    </p:spTree>
    <p:extLst>
      <p:ext uri="{BB962C8B-B14F-4D97-AF65-F5344CB8AC3E}">
        <p14:creationId xmlns:p14="http://schemas.microsoft.com/office/powerpoint/2010/main" val="212961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4"/>
                                        </p:tgtEl>
                                      </p:cBhvr>
                                      <p:by x="80000" y="80000"/>
                                    </p:animScale>
                                  </p:childTnLst>
                                </p:cTn>
                              </p:par>
                              <p:par>
                                <p:cTn id="7" presetID="0" presetClass="path" presetSubtype="0" accel="50000" decel="50000" fill="hold" nodeType="withEffect">
                                  <p:stCondLst>
                                    <p:cond delay="0"/>
                                  </p:stCondLst>
                                  <p:childTnLst>
                                    <p:animMotion origin="layout" path="M 0 0.00301 L 0 -0.1537 " pathEditMode="relative" rAng="0" ptsTypes="AA">
                                      <p:cBhvr>
                                        <p:cTn id="8" dur="500" fill="hold"/>
                                        <p:tgtEl>
                                          <p:spTgt spid="4"/>
                                        </p:tgtEl>
                                        <p:attrNameLst>
                                          <p:attrName>ppt_x</p:attrName>
                                          <p:attrName>ppt_y</p:attrName>
                                        </p:attrNameLst>
                                      </p:cBhvr>
                                      <p:rCtr x="0" y="-7847"/>
                                    </p:animMotion>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LS Template.potx" id="{6D6BFEE4-E010-5F4A-A9EB-84176D9B5A27}" vid="{7DC00911-9498-F34F-B7D0-87151DB35B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1460</TotalTime>
  <Words>1697</Words>
  <Application>Microsoft Macintosh PowerPoint</Application>
  <PresentationFormat>Widescreen</PresentationFormat>
  <Paragraphs>313</Paragraphs>
  <Slides>25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Chalkduster</vt:lpstr>
      <vt:lpstr>Times New Roman</vt:lpstr>
      <vt:lpstr>Office Theme</vt:lpstr>
      <vt:lpstr>PowerPoint Presentation</vt:lpstr>
      <vt:lpstr>PowerPoint Presentation</vt:lpstr>
      <vt:lpstr>PowerPoint Presentation</vt:lpstr>
      <vt:lpstr>PowerPoint Presentation</vt:lpstr>
      <vt:lpstr>PowerPoint Presentation</vt:lpstr>
      <vt:lpstr>New Horizons Administrative Commitments</vt:lpstr>
      <vt:lpstr>PowerPoint Presentation</vt:lpstr>
      <vt:lpstr>The American Vein &amp; Lymphatic Society:  New Horizons for Advocacy</vt:lpstr>
      <vt:lpstr>Advocacy &amp; The AVLS</vt:lpstr>
      <vt:lpstr>The Health Care Policy &amp; Advocacy (HPAC) &amp;  Health Care Advocacy Advisory (HAC) Committees</vt:lpstr>
      <vt:lpstr>The Rock Stars of the AVLS</vt:lpstr>
      <vt:lpstr>AVLS Advocacy Efforts</vt:lpstr>
      <vt:lpstr>The American Medical Association</vt:lpstr>
      <vt:lpstr>Ambulatory Phlebectomy – The AVLS Response</vt:lpstr>
      <vt:lpstr>PowerPoint Presentation</vt:lpstr>
      <vt:lpstr>Center for Medicare &amp; Medicaid Services (CMS)</vt:lpstr>
      <vt:lpstr>PowerPoint Presentation</vt:lpstr>
      <vt:lpstr>STOP CMS22 The AVLS Response</vt:lpstr>
      <vt:lpstr>Assess</vt:lpstr>
      <vt:lpstr>The Outcome in 2022</vt:lpstr>
      <vt:lpstr>The Payers</vt:lpstr>
      <vt:lpstr>The Payers</vt:lpstr>
      <vt:lpstr>Other Payers</vt:lpstr>
      <vt:lpstr>Congress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Horizons Where We Have Been, What Have We Done</dc:title>
  <dc:creator>Mark H Meissner</dc:creator>
  <cp:lastModifiedBy>Amanda Godwin</cp:lastModifiedBy>
  <cp:revision>41</cp:revision>
  <dcterms:created xsi:type="dcterms:W3CDTF">2022-07-19T03:46:00Z</dcterms:created>
  <dcterms:modified xsi:type="dcterms:W3CDTF">2022-07-28T19:04:39Z</dcterms:modified>
</cp:coreProperties>
</file>