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ZkuDlWqPvHfiImPDtYoFLw==" hashData="vu5OXQFJNYP6yMt/oBhKjvt7X4lfWwcJexuz4WBTVbW2uhxcj/4ifRYroLJ9FBLGgJ19nBWZth5Ijq4FBJUVbg=="/>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3FDFEE-F405-4612-8E32-B72A1418109D}">
  <a:tblStyle styleId="{F83FDFEE-F405-4612-8E32-B72A1418109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F5496"/>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F5496"/>
              </a:buClr>
              <a:buSzPts val="2400"/>
              <a:buNone/>
              <a:defRPr sz="2400"/>
            </a:lvl1pPr>
            <a:lvl2pPr lvl="1" algn="ctr">
              <a:lnSpc>
                <a:spcPct val="90000"/>
              </a:lnSpc>
              <a:spcBef>
                <a:spcPts val="500"/>
              </a:spcBef>
              <a:spcAft>
                <a:spcPts val="0"/>
              </a:spcAft>
              <a:buClr>
                <a:srgbClr val="2F5496"/>
              </a:buClr>
              <a:buSzPts val="2000"/>
              <a:buNone/>
              <a:defRPr sz="2000"/>
            </a:lvl2pPr>
            <a:lvl3pPr lvl="2" algn="ctr">
              <a:lnSpc>
                <a:spcPct val="90000"/>
              </a:lnSpc>
              <a:spcBef>
                <a:spcPts val="500"/>
              </a:spcBef>
              <a:spcAft>
                <a:spcPts val="0"/>
              </a:spcAft>
              <a:buClr>
                <a:srgbClr val="2F5496"/>
              </a:buClr>
              <a:buSzPts val="1800"/>
              <a:buNone/>
              <a:defRPr sz="1800"/>
            </a:lvl3pPr>
            <a:lvl4pPr lvl="3" algn="ctr">
              <a:lnSpc>
                <a:spcPct val="90000"/>
              </a:lnSpc>
              <a:spcBef>
                <a:spcPts val="500"/>
              </a:spcBef>
              <a:spcAft>
                <a:spcPts val="0"/>
              </a:spcAft>
              <a:buClr>
                <a:srgbClr val="2F5496"/>
              </a:buClr>
              <a:buSzPts val="1600"/>
              <a:buNone/>
              <a:defRPr sz="1600"/>
            </a:lvl4pPr>
            <a:lvl5pPr lvl="4" algn="ctr">
              <a:lnSpc>
                <a:spcPct val="90000"/>
              </a:lnSpc>
              <a:spcBef>
                <a:spcPts val="500"/>
              </a:spcBef>
              <a:spcAft>
                <a:spcPts val="0"/>
              </a:spcAft>
              <a:buClr>
                <a:srgbClr val="2F549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501152" y="403412"/>
            <a:ext cx="8852647" cy="12872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5496"/>
              </a:buClr>
              <a:buSzPts val="2400"/>
              <a:buNone/>
              <a:defRPr sz="2400" b="1"/>
            </a:lvl1pPr>
            <a:lvl2pPr marL="914400" lvl="1" indent="-228600" algn="l">
              <a:lnSpc>
                <a:spcPct val="90000"/>
              </a:lnSpc>
              <a:spcBef>
                <a:spcPts val="500"/>
              </a:spcBef>
              <a:spcAft>
                <a:spcPts val="0"/>
              </a:spcAft>
              <a:buClr>
                <a:srgbClr val="2F5496"/>
              </a:buClr>
              <a:buSzPts val="2000"/>
              <a:buNone/>
              <a:defRPr sz="2000" b="1"/>
            </a:lvl2pPr>
            <a:lvl3pPr marL="1371600" lvl="2" indent="-228600" algn="l">
              <a:lnSpc>
                <a:spcPct val="90000"/>
              </a:lnSpc>
              <a:spcBef>
                <a:spcPts val="500"/>
              </a:spcBef>
              <a:spcAft>
                <a:spcPts val="0"/>
              </a:spcAft>
              <a:buClr>
                <a:srgbClr val="2F5496"/>
              </a:buClr>
              <a:buSzPts val="1800"/>
              <a:buNone/>
              <a:defRPr sz="1800" b="1"/>
            </a:lvl3pPr>
            <a:lvl4pPr marL="1828800" lvl="3" indent="-228600" algn="l">
              <a:lnSpc>
                <a:spcPct val="90000"/>
              </a:lnSpc>
              <a:spcBef>
                <a:spcPts val="500"/>
              </a:spcBef>
              <a:spcAft>
                <a:spcPts val="0"/>
              </a:spcAft>
              <a:buClr>
                <a:srgbClr val="2F5496"/>
              </a:buClr>
              <a:buSzPts val="1600"/>
              <a:buNone/>
              <a:defRPr sz="1600" b="1"/>
            </a:lvl4pPr>
            <a:lvl5pPr marL="2286000" lvl="4" indent="-228600" algn="l">
              <a:lnSpc>
                <a:spcPct val="90000"/>
              </a:lnSpc>
              <a:spcBef>
                <a:spcPts val="500"/>
              </a:spcBef>
              <a:spcAft>
                <a:spcPts val="0"/>
              </a:spcAft>
              <a:buClr>
                <a:srgbClr val="2F549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5496"/>
              </a:buClr>
              <a:buSzPts val="2400"/>
              <a:buNone/>
              <a:defRPr sz="2400" b="1"/>
            </a:lvl1pPr>
            <a:lvl2pPr marL="914400" lvl="1" indent="-228600" algn="l">
              <a:lnSpc>
                <a:spcPct val="90000"/>
              </a:lnSpc>
              <a:spcBef>
                <a:spcPts val="500"/>
              </a:spcBef>
              <a:spcAft>
                <a:spcPts val="0"/>
              </a:spcAft>
              <a:buClr>
                <a:srgbClr val="2F5496"/>
              </a:buClr>
              <a:buSzPts val="2000"/>
              <a:buNone/>
              <a:defRPr sz="2000" b="1"/>
            </a:lvl2pPr>
            <a:lvl3pPr marL="1371600" lvl="2" indent="-228600" algn="l">
              <a:lnSpc>
                <a:spcPct val="90000"/>
              </a:lnSpc>
              <a:spcBef>
                <a:spcPts val="500"/>
              </a:spcBef>
              <a:spcAft>
                <a:spcPts val="0"/>
              </a:spcAft>
              <a:buClr>
                <a:srgbClr val="2F5496"/>
              </a:buClr>
              <a:buSzPts val="1800"/>
              <a:buNone/>
              <a:defRPr sz="1800" b="1"/>
            </a:lvl3pPr>
            <a:lvl4pPr marL="1828800" lvl="3" indent="-228600" algn="l">
              <a:lnSpc>
                <a:spcPct val="90000"/>
              </a:lnSpc>
              <a:spcBef>
                <a:spcPts val="500"/>
              </a:spcBef>
              <a:spcAft>
                <a:spcPts val="0"/>
              </a:spcAft>
              <a:buClr>
                <a:srgbClr val="2F5496"/>
              </a:buClr>
              <a:buSzPts val="1600"/>
              <a:buNone/>
              <a:defRPr sz="1600" b="1"/>
            </a:lvl4pPr>
            <a:lvl5pPr marL="2286000" lvl="4" indent="-228600" algn="l">
              <a:lnSpc>
                <a:spcPct val="90000"/>
              </a:lnSpc>
              <a:spcBef>
                <a:spcPts val="500"/>
              </a:spcBef>
              <a:spcAft>
                <a:spcPts val="0"/>
              </a:spcAft>
              <a:buClr>
                <a:srgbClr val="2F549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F5496"/>
              </a:buClr>
              <a:buSzPts val="3200"/>
              <a:buChar char="•"/>
              <a:defRPr sz="3200"/>
            </a:lvl1pPr>
            <a:lvl2pPr marL="914400" lvl="1" indent="-406400" algn="l">
              <a:lnSpc>
                <a:spcPct val="90000"/>
              </a:lnSpc>
              <a:spcBef>
                <a:spcPts val="500"/>
              </a:spcBef>
              <a:spcAft>
                <a:spcPts val="0"/>
              </a:spcAft>
              <a:buClr>
                <a:srgbClr val="2F5496"/>
              </a:buClr>
              <a:buSzPts val="2800"/>
              <a:buChar char="•"/>
              <a:defRPr sz="2800"/>
            </a:lvl2pPr>
            <a:lvl3pPr marL="1371600" lvl="2" indent="-381000" algn="l">
              <a:lnSpc>
                <a:spcPct val="90000"/>
              </a:lnSpc>
              <a:spcBef>
                <a:spcPts val="500"/>
              </a:spcBef>
              <a:spcAft>
                <a:spcPts val="0"/>
              </a:spcAft>
              <a:buClr>
                <a:srgbClr val="2F5496"/>
              </a:buClr>
              <a:buSzPts val="2400"/>
              <a:buChar char="•"/>
              <a:defRPr sz="2400"/>
            </a:lvl3pPr>
            <a:lvl4pPr marL="1828800" lvl="3" indent="-355600" algn="l">
              <a:lnSpc>
                <a:spcPct val="90000"/>
              </a:lnSpc>
              <a:spcBef>
                <a:spcPts val="500"/>
              </a:spcBef>
              <a:spcAft>
                <a:spcPts val="0"/>
              </a:spcAft>
              <a:buClr>
                <a:srgbClr val="2F5496"/>
              </a:buClr>
              <a:buSzPts val="2000"/>
              <a:buChar char="•"/>
              <a:defRPr sz="2000"/>
            </a:lvl4pPr>
            <a:lvl5pPr marL="2286000" lvl="4" indent="-355600" algn="l">
              <a:lnSpc>
                <a:spcPct val="90000"/>
              </a:lnSpc>
              <a:spcBef>
                <a:spcPts val="500"/>
              </a:spcBef>
              <a:spcAft>
                <a:spcPts val="0"/>
              </a:spcAft>
              <a:buClr>
                <a:srgbClr val="2F549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496"/>
              </a:buClr>
              <a:buSzPts val="1600"/>
              <a:buNone/>
              <a:defRPr sz="1600"/>
            </a:lvl1pPr>
            <a:lvl2pPr marL="914400" lvl="1" indent="-228600" algn="l">
              <a:lnSpc>
                <a:spcPct val="90000"/>
              </a:lnSpc>
              <a:spcBef>
                <a:spcPts val="500"/>
              </a:spcBef>
              <a:spcAft>
                <a:spcPts val="0"/>
              </a:spcAft>
              <a:buClr>
                <a:srgbClr val="2F5496"/>
              </a:buClr>
              <a:buSzPts val="1400"/>
              <a:buNone/>
              <a:defRPr sz="1400"/>
            </a:lvl2pPr>
            <a:lvl3pPr marL="1371600" lvl="2" indent="-228600" algn="l">
              <a:lnSpc>
                <a:spcPct val="90000"/>
              </a:lnSpc>
              <a:spcBef>
                <a:spcPts val="500"/>
              </a:spcBef>
              <a:spcAft>
                <a:spcPts val="0"/>
              </a:spcAft>
              <a:buClr>
                <a:srgbClr val="2F5496"/>
              </a:buClr>
              <a:buSzPts val="1200"/>
              <a:buNone/>
              <a:defRPr sz="1200"/>
            </a:lvl3pPr>
            <a:lvl4pPr marL="1828800" lvl="3" indent="-228600" algn="l">
              <a:lnSpc>
                <a:spcPct val="90000"/>
              </a:lnSpc>
              <a:spcBef>
                <a:spcPts val="500"/>
              </a:spcBef>
              <a:spcAft>
                <a:spcPts val="0"/>
              </a:spcAft>
              <a:buClr>
                <a:srgbClr val="2F5496"/>
              </a:buClr>
              <a:buSzPts val="1000"/>
              <a:buNone/>
              <a:defRPr sz="1000"/>
            </a:lvl4pPr>
            <a:lvl5pPr marL="2286000" lvl="4" indent="-228600" algn="l">
              <a:lnSpc>
                <a:spcPct val="90000"/>
              </a:lnSpc>
              <a:spcBef>
                <a:spcPts val="500"/>
              </a:spcBef>
              <a:spcAft>
                <a:spcPts val="0"/>
              </a:spcAft>
              <a:buClr>
                <a:srgbClr val="2F549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a:spLocks noGrp="1"/>
          </p:cNvSpPr>
          <p:nvPr>
            <p:ph type="pic" idx="2"/>
          </p:nvPr>
        </p:nvSpPr>
        <p:spPr>
          <a:xfrm>
            <a:off x="5183188" y="987425"/>
            <a:ext cx="6172200" cy="4873625"/>
          </a:xfrm>
          <a:prstGeom prst="rect">
            <a:avLst/>
          </a:prstGeom>
          <a:noFill/>
          <a:ln>
            <a:noFill/>
          </a:ln>
        </p:spPr>
      </p:sp>
      <p:sp>
        <p:nvSpPr>
          <p:cNvPr id="53" name="Google Shape;53;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496"/>
              </a:buClr>
              <a:buSzPts val="1600"/>
              <a:buNone/>
              <a:defRPr sz="1600"/>
            </a:lvl1pPr>
            <a:lvl2pPr marL="914400" lvl="1" indent="-228600" algn="l">
              <a:lnSpc>
                <a:spcPct val="90000"/>
              </a:lnSpc>
              <a:spcBef>
                <a:spcPts val="500"/>
              </a:spcBef>
              <a:spcAft>
                <a:spcPts val="0"/>
              </a:spcAft>
              <a:buClr>
                <a:srgbClr val="2F5496"/>
              </a:buClr>
              <a:buSzPts val="1400"/>
              <a:buNone/>
              <a:defRPr sz="1400"/>
            </a:lvl2pPr>
            <a:lvl3pPr marL="1371600" lvl="2" indent="-228600" algn="l">
              <a:lnSpc>
                <a:spcPct val="90000"/>
              </a:lnSpc>
              <a:spcBef>
                <a:spcPts val="500"/>
              </a:spcBef>
              <a:spcAft>
                <a:spcPts val="0"/>
              </a:spcAft>
              <a:buClr>
                <a:srgbClr val="2F5496"/>
              </a:buClr>
              <a:buSzPts val="1200"/>
              <a:buNone/>
              <a:defRPr sz="1200"/>
            </a:lvl3pPr>
            <a:lvl4pPr marL="1828800" lvl="3" indent="-228600" algn="l">
              <a:lnSpc>
                <a:spcPct val="90000"/>
              </a:lnSpc>
              <a:spcBef>
                <a:spcPts val="500"/>
              </a:spcBef>
              <a:spcAft>
                <a:spcPts val="0"/>
              </a:spcAft>
              <a:buClr>
                <a:srgbClr val="2F5496"/>
              </a:buClr>
              <a:buSzPts val="1000"/>
              <a:buNone/>
              <a:defRPr sz="1000"/>
            </a:lvl4pPr>
            <a:lvl5pPr marL="2286000" lvl="4" indent="-228600" algn="l">
              <a:lnSpc>
                <a:spcPct val="90000"/>
              </a:lnSpc>
              <a:spcBef>
                <a:spcPts val="500"/>
              </a:spcBef>
              <a:spcAft>
                <a:spcPts val="0"/>
              </a:spcAft>
              <a:buClr>
                <a:srgbClr val="2F549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5496"/>
              </a:buClr>
              <a:buSzPts val="4400"/>
              <a:buFont typeface="Calibri"/>
              <a:buNone/>
              <a:defRPr sz="4400" b="0" i="0" u="none" strike="noStrike" cap="none">
                <a:solidFill>
                  <a:srgbClr val="2F549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F5496"/>
              </a:buClr>
              <a:buSzPts val="2800"/>
              <a:buFont typeface="Arial"/>
              <a:buChar char="•"/>
              <a:defRPr sz="2800" b="0" i="0" u="none" strike="noStrike" cap="none">
                <a:solidFill>
                  <a:srgbClr val="2F549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F5496"/>
              </a:buClr>
              <a:buSzPts val="2400"/>
              <a:buFont typeface="Arial"/>
              <a:buChar char="•"/>
              <a:defRPr sz="2400" b="0" i="0" u="none" strike="noStrike" cap="none">
                <a:solidFill>
                  <a:srgbClr val="2F549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2F5496"/>
              </a:buClr>
              <a:buSzPts val="2000"/>
              <a:buFont typeface="Arial"/>
              <a:buChar char="•"/>
              <a:defRPr sz="2000" b="0" i="0" u="none" strike="noStrike" cap="none">
                <a:solidFill>
                  <a:srgbClr val="2F549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2F5496"/>
              </a:buClr>
              <a:buSzPts val="1800"/>
              <a:buFont typeface="Arial"/>
              <a:buChar char="•"/>
              <a:defRPr sz="1800" b="0" i="0" u="none" strike="noStrike" cap="none">
                <a:solidFill>
                  <a:srgbClr val="2F549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2F5496"/>
              </a:buClr>
              <a:buSzPts val="1800"/>
              <a:buFont typeface="Arial"/>
              <a:buChar char="•"/>
              <a:defRPr sz="1800" b="0" i="0" u="none" strike="noStrike" cap="none">
                <a:solidFill>
                  <a:srgbClr val="2F549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A picture containing knife&#10;&#10;Description automatically generated"/>
          <p:cNvPicPr preferRelativeResize="0"/>
          <p:nvPr/>
        </p:nvPicPr>
        <p:blipFill rotWithShape="1">
          <a:blip r:embed="rId13">
            <a:alphaModFix/>
          </a:blip>
          <a:srcRect/>
          <a:stretch/>
        </p:blipFill>
        <p:spPr>
          <a:xfrm>
            <a:off x="8934450" y="5372100"/>
            <a:ext cx="3257550" cy="1485900"/>
          </a:xfrm>
          <a:prstGeom prst="rect">
            <a:avLst/>
          </a:prstGeom>
          <a:noFill/>
          <a:ln>
            <a:noFill/>
          </a:ln>
        </p:spPr>
      </p:pic>
      <p:pic>
        <p:nvPicPr>
          <p:cNvPr id="15" name="Google Shape;15;p1" descr="A picture containing knife&#10;&#10;Description automatically generated"/>
          <p:cNvPicPr preferRelativeResize="0"/>
          <p:nvPr/>
        </p:nvPicPr>
        <p:blipFill rotWithShape="1">
          <a:blip r:embed="rId14">
            <a:alphaModFix amt="29000"/>
          </a:blip>
          <a:srcRect/>
          <a:stretch/>
        </p:blipFill>
        <p:spPr>
          <a:xfrm>
            <a:off x="-1620120" y="136525"/>
            <a:ext cx="4697564"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mschul@lafayetteveins.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F5496"/>
              </a:buClr>
              <a:buSzPts val="6000"/>
              <a:buFont typeface="Calibri"/>
              <a:buNone/>
            </a:pPr>
            <a:r>
              <a:rPr lang="en-US"/>
              <a:t>AVLS PRO Venous Registry</a:t>
            </a:r>
            <a:endParaRPr/>
          </a:p>
        </p:txBody>
      </p:sp>
      <p:sp>
        <p:nvSpPr>
          <p:cNvPr id="68" name="Google Shape;68;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F5496"/>
              </a:buClr>
              <a:buSzPts val="2400"/>
              <a:buNone/>
            </a:pPr>
            <a:r>
              <a:rPr lang="en-US"/>
              <a:t>State of the Asset</a:t>
            </a:r>
            <a:endParaRPr/>
          </a:p>
          <a:p>
            <a:pPr marL="0" lvl="0" indent="0" algn="ctr" rtl="0">
              <a:lnSpc>
                <a:spcPct val="90000"/>
              </a:lnSpc>
              <a:spcBef>
                <a:spcPts val="1000"/>
              </a:spcBef>
              <a:spcAft>
                <a:spcPts val="0"/>
              </a:spcAft>
              <a:buClr>
                <a:srgbClr val="2F5496"/>
              </a:buClr>
              <a:buSzPts val="2400"/>
              <a:buNone/>
            </a:pPr>
            <a:endParaRPr/>
          </a:p>
          <a:p>
            <a:pPr marL="0" lvl="0" indent="0" algn="ctr" rtl="0">
              <a:lnSpc>
                <a:spcPct val="90000"/>
              </a:lnSpc>
              <a:spcBef>
                <a:spcPts val="1000"/>
              </a:spcBef>
              <a:spcAft>
                <a:spcPts val="0"/>
              </a:spcAft>
              <a:buClr>
                <a:srgbClr val="2F5496"/>
              </a:buClr>
              <a:buSzPts val="2400"/>
              <a:buNone/>
            </a:pPr>
            <a:r>
              <a:rPr lang="en-US"/>
              <a:t>July 23</a:t>
            </a:r>
            <a:r>
              <a:rPr lang="en-US" baseline="30000"/>
              <a:t>rd</a:t>
            </a:r>
            <a:r>
              <a:rPr lang="en-US"/>
              <a:t>, 2022</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28" name="Google Shape;128;p22"/>
          <p:cNvSpPr txBox="1"/>
          <p:nvPr/>
        </p:nvSpPr>
        <p:spPr>
          <a:xfrm>
            <a:off x="2700470" y="1357055"/>
            <a:ext cx="8858687" cy="116724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Venous Leg Ulcer Study</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9" name="Google Shape;129;p22"/>
          <p:cNvPicPr preferRelativeResize="0"/>
          <p:nvPr/>
        </p:nvPicPr>
        <p:blipFill rotWithShape="1">
          <a:blip r:embed="rId3">
            <a:alphaModFix/>
          </a:blip>
          <a:srcRect/>
          <a:stretch/>
        </p:blipFill>
        <p:spPr>
          <a:xfrm>
            <a:off x="3810000" y="2057400"/>
            <a:ext cx="4572000"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35" name="Google Shape;135;p23"/>
          <p:cNvSpPr txBox="1"/>
          <p:nvPr/>
        </p:nvSpPr>
        <p:spPr>
          <a:xfrm>
            <a:off x="2700470" y="1357055"/>
            <a:ext cx="8858687" cy="375474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Venous Leg Ulcer Study</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85% of wounds entering a dedicated vein center have a venous disorder</a:t>
            </a:r>
            <a:endParaRPr sz="1400" b="0" i="0" u="none" strike="noStrike" cap="none">
              <a:solidFill>
                <a:srgbClr val="000000"/>
              </a:solidFill>
              <a:latin typeface="Arial"/>
              <a:ea typeface="Arial"/>
              <a:cs typeface="Arial"/>
              <a:sym typeface="Arial"/>
            </a:endParaRPr>
          </a:p>
          <a:p>
            <a:pPr marL="742950" marR="0" lvl="1" indent="-285750" algn="l" rtl="0">
              <a:lnSpc>
                <a:spcPct val="107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97% of venous leg ulcers have an axial vein eligible for ablation</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15% have non venous causes presumed related to arterial, lymphedema, malignancy, etc.</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Barriers remain to access vein care and ulcers demand more than wound care</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We conclude that given the complexity and prevalence of reflux in the VLU population, early referral to dedicated vein centers will help to effectively triage patients and prove a valuable component to a multidisciplinary team.  </a:t>
            </a:r>
            <a:endParaRPr sz="1400" b="0" i="0" u="none" strike="noStrike" cap="none">
              <a:solidFill>
                <a:srgbClr val="000000"/>
              </a:solidFill>
              <a:latin typeface="Arial"/>
              <a:ea typeface="Arial"/>
              <a:cs typeface="Arial"/>
              <a:sym typeface="Arial"/>
            </a:endParaRPr>
          </a:p>
          <a:p>
            <a:pPr marL="742950" marR="0" lvl="1" indent="-171450" algn="l" rtl="0">
              <a:lnSpc>
                <a:spcPct val="107000"/>
              </a:lnSpc>
              <a:spcBef>
                <a:spcPts val="8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pic>
        <p:nvPicPr>
          <p:cNvPr id="146" name="Google Shape;146;p25" descr="Graphical user interface, text, application, chat or text message&#10;&#10;Description automatically generated"/>
          <p:cNvPicPr preferRelativeResize="0"/>
          <p:nvPr/>
        </p:nvPicPr>
        <p:blipFill rotWithShape="1">
          <a:blip r:embed="rId3">
            <a:alphaModFix/>
          </a:blip>
          <a:srcRect/>
          <a:stretch/>
        </p:blipFill>
        <p:spPr>
          <a:xfrm>
            <a:off x="4512410" y="0"/>
            <a:ext cx="316718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52" name="Google Shape;152;p26"/>
          <p:cNvSpPr txBox="1"/>
          <p:nvPr/>
        </p:nvSpPr>
        <p:spPr>
          <a:xfrm>
            <a:off x="2700470" y="1357055"/>
            <a:ext cx="8858687"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Ambulatory Phlebectomy Mobile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Purpose:  Phlebectomy coding is archaic by nature.  This study sought to evaluate features of ambulatory phlebectomy by zones of treatment and time required and correlation with underlying pathology.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Methods:  AVLS Tracker App provided free of charge to reporting providers.  (8) Web pages describing procedures performed.  Data was analyzed blinded to patient and provider.</a:t>
            </a:r>
            <a:endParaRPr sz="1400" b="0" i="0" u="none" strike="noStrike" cap="none">
              <a:solidFill>
                <a:srgbClr val="000000"/>
              </a:solidFill>
              <a:latin typeface="Arial"/>
              <a:ea typeface="Arial"/>
              <a:cs typeface="Arial"/>
              <a:sym typeface="Arial"/>
            </a:endParaRPr>
          </a:p>
        </p:txBody>
      </p:sp>
      <p:pic>
        <p:nvPicPr>
          <p:cNvPr id="153" name="Google Shape;153;p26" descr="Text, letter&#10;&#10;Description automatically generated"/>
          <p:cNvPicPr preferRelativeResize="0"/>
          <p:nvPr/>
        </p:nvPicPr>
        <p:blipFill rotWithShape="1">
          <a:blip r:embed="rId3">
            <a:alphaModFix/>
          </a:blip>
          <a:srcRect/>
          <a:stretch/>
        </p:blipFill>
        <p:spPr>
          <a:xfrm>
            <a:off x="4512410" y="0"/>
            <a:ext cx="316718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59" name="Google Shape;159;p27"/>
          <p:cNvSpPr txBox="1"/>
          <p:nvPr/>
        </p:nvSpPr>
        <p:spPr>
          <a:xfrm>
            <a:off x="2700470" y="1357055"/>
            <a:ext cx="8858687"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Ambulatory Phlebectomy Mobile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Purpose:  Phlebectomy coding is archaic by nature.  This study sought to evaluate features of ambulatory phlebectomy by zones of treatment and time required and correlation with underlying pathology.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Methods:  AVLS Tracker App provided free of charge to reporting providers.  (8) Web pages describing procedures performed.  Data was analyzed blinded to patient and provider.</a:t>
            </a:r>
            <a:endParaRPr sz="1400" b="0" i="0" u="none" strike="noStrike" cap="none">
              <a:solidFill>
                <a:srgbClr val="000000"/>
              </a:solidFill>
              <a:latin typeface="Arial"/>
              <a:ea typeface="Arial"/>
              <a:cs typeface="Arial"/>
              <a:sym typeface="Arial"/>
            </a:endParaRPr>
          </a:p>
        </p:txBody>
      </p:sp>
      <p:pic>
        <p:nvPicPr>
          <p:cNvPr id="160" name="Google Shape;160;p27" descr="Graphical user interface, application&#10;&#10;Description automatically generated"/>
          <p:cNvPicPr preferRelativeResize="0"/>
          <p:nvPr/>
        </p:nvPicPr>
        <p:blipFill rotWithShape="1">
          <a:blip r:embed="rId3">
            <a:alphaModFix/>
          </a:blip>
          <a:srcRect/>
          <a:stretch/>
        </p:blipFill>
        <p:spPr>
          <a:xfrm>
            <a:off x="4512410" y="0"/>
            <a:ext cx="316718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66" name="Google Shape;166;p28"/>
          <p:cNvSpPr txBox="1"/>
          <p:nvPr/>
        </p:nvSpPr>
        <p:spPr>
          <a:xfrm>
            <a:off x="2700470" y="1357055"/>
            <a:ext cx="8858687"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Ambulatory Phlebectomy Mobile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Purpose:  Phlebectomy coding is archaic by nature.  This study sought to evaluate features of ambulatory phlebectomy by zones of treatment and time required and correlation with underlying pathology.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Methods:  AVLS Tracker App provided free of charge to reporting providers.  (8) Web pages describing procedures performed.  Data was analyzed blinded to patient and provider.</a:t>
            </a:r>
            <a:endParaRPr sz="1400" b="0" i="0" u="none" strike="noStrike" cap="none">
              <a:solidFill>
                <a:srgbClr val="000000"/>
              </a:solidFill>
              <a:latin typeface="Arial"/>
              <a:ea typeface="Arial"/>
              <a:cs typeface="Arial"/>
              <a:sym typeface="Arial"/>
            </a:endParaRPr>
          </a:p>
        </p:txBody>
      </p:sp>
      <p:pic>
        <p:nvPicPr>
          <p:cNvPr id="167" name="Google Shape;167;p28" descr="Calendar&#10;&#10;Description automatically generated"/>
          <p:cNvPicPr preferRelativeResize="0"/>
          <p:nvPr/>
        </p:nvPicPr>
        <p:blipFill rotWithShape="1">
          <a:blip r:embed="rId3">
            <a:alphaModFix/>
          </a:blip>
          <a:srcRect/>
          <a:stretch/>
        </p:blipFill>
        <p:spPr>
          <a:xfrm>
            <a:off x="4512410" y="0"/>
            <a:ext cx="316718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73" name="Google Shape;173;p29"/>
          <p:cNvSpPr txBox="1"/>
          <p:nvPr/>
        </p:nvSpPr>
        <p:spPr>
          <a:xfrm>
            <a:off x="2700470" y="1357055"/>
            <a:ext cx="8858687"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Ambulatory Phlebectomy Mobile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Purpose:  Phlebectomy coding is archaic by nature.  This study sought to evaluate features of ambulatory phlebectomy by zones of treatment and time required and correlation with underlying pathology.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Methods:  AVLS Tracker App provided free of charge to reporting providers.  (8) Web pages describing procedures performed.  Data was analyzed blinded to patient and provider.</a:t>
            </a:r>
            <a:endParaRPr sz="1400" b="0" i="0" u="none" strike="noStrike" cap="none">
              <a:solidFill>
                <a:srgbClr val="000000"/>
              </a:solidFill>
              <a:latin typeface="Arial"/>
              <a:ea typeface="Arial"/>
              <a:cs typeface="Arial"/>
              <a:sym typeface="Arial"/>
            </a:endParaRPr>
          </a:p>
        </p:txBody>
      </p:sp>
      <p:pic>
        <p:nvPicPr>
          <p:cNvPr id="174" name="Google Shape;174;p29" descr="Table&#10;&#10;Description automatically generated with medium confidence"/>
          <p:cNvPicPr preferRelativeResize="0"/>
          <p:nvPr/>
        </p:nvPicPr>
        <p:blipFill rotWithShape="1">
          <a:blip r:embed="rId3">
            <a:alphaModFix/>
          </a:blip>
          <a:srcRect/>
          <a:stretch/>
        </p:blipFill>
        <p:spPr>
          <a:xfrm>
            <a:off x="4512410" y="0"/>
            <a:ext cx="316718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80" name="Google Shape;180;p30"/>
          <p:cNvSpPr txBox="1"/>
          <p:nvPr/>
        </p:nvSpPr>
        <p:spPr>
          <a:xfrm>
            <a:off x="2700470" y="1357055"/>
            <a:ext cx="8858687"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Ambulatory Phlebectomy Mobile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Purpose:  Phlebectomy coding is archaic by nature.  This study sought to evaluate features of ambulatory phlebectomy by zones of treatment and time required and correlation with underlying pathology.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Methods:  AVLS Tracker App provided free of charge to reporting providers.  (8) Web pages describing procedures performed.  Data was analyzed blinded to patient and provider.</a:t>
            </a:r>
            <a:endParaRPr sz="1400" b="0" i="0" u="none" strike="noStrike" cap="none">
              <a:solidFill>
                <a:srgbClr val="000000"/>
              </a:solidFill>
              <a:latin typeface="Arial"/>
              <a:ea typeface="Arial"/>
              <a:cs typeface="Arial"/>
              <a:sym typeface="Arial"/>
            </a:endParaRPr>
          </a:p>
        </p:txBody>
      </p:sp>
      <p:pic>
        <p:nvPicPr>
          <p:cNvPr id="181" name="Google Shape;181;p30" descr="Diagram&#10;&#10;Description automatically generated"/>
          <p:cNvPicPr preferRelativeResize="0"/>
          <p:nvPr/>
        </p:nvPicPr>
        <p:blipFill rotWithShape="1">
          <a:blip r:embed="rId3">
            <a:alphaModFix/>
          </a:blip>
          <a:srcRect/>
          <a:stretch/>
        </p:blipFill>
        <p:spPr>
          <a:xfrm>
            <a:off x="4512410" y="0"/>
            <a:ext cx="316718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87" name="Google Shape;187;p31"/>
          <p:cNvSpPr txBox="1"/>
          <p:nvPr/>
        </p:nvSpPr>
        <p:spPr>
          <a:xfrm>
            <a:off x="2700470" y="1357055"/>
            <a:ext cx="9254107" cy="464627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Ambulatory Phlebectomy Mobile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Purpose:  Phlebectomy coding is archaic by nature.  This study sought to evaluate features of ambulatory phlebectomy by zones of treatment and time required and correlation with underlying pathology.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Methods:  AVLS Tracker App provided free of charge to reporting providers.  (8) Web pages describing procedures performed.  Data was analyzed blinded to patient and provider.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Results:  A total of 1,196 phlebectomy cases were recorded by 27 physicians December 2021 thru July 2022.  Women 68% (810/1,196) and mean age 57 +/- 14 years.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Right/Left 607(51%)/576(48%). CEAP Class Distribution C2 67%, C3 20%, C4 11%, C5 0.9%, and C6 0.5%.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Total of 21,132 phlebectomy incisions were performed: AK 39%, BK 52%, Knee 8%, and Foot 1% distributed over 14 zones of the lower extremity.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Average time to complete phlebectomy 67 +/- 40 minutes with a median of 60 minutes.  Mean phlebectomy incisions per case was 34 +/- 25 and median of 27 (1-146).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Average Operative Time per incision was 3.3 +/- 5.3 minutes with median of 2.0.</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31"/>
          <p:cNvSpPr txBox="1"/>
          <p:nvPr/>
        </p:nvSpPr>
        <p:spPr>
          <a:xfrm>
            <a:off x="3214838" y="2690043"/>
            <a:ext cx="7257448" cy="1938992"/>
          </a:xfrm>
          <a:prstGeom prst="rect">
            <a:avLst/>
          </a:prstGeom>
          <a:solidFill>
            <a:schemeClr val="lt1"/>
          </a:solidFill>
          <a:ln w="317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Conclusions:  App was developed and effective in capturing large volume data.  Large variation in both the number and time needed to perform AP indicates great variability and suggests reimbursement policies should be based upon more than just the N of incisions.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501152" y="403412"/>
            <a:ext cx="8852647" cy="12872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Primary Purpose of the Registry</a:t>
            </a:r>
            <a:endParaRPr/>
          </a:p>
        </p:txBody>
      </p:sp>
      <p:sp>
        <p:nvSpPr>
          <p:cNvPr id="74" name="Google Shape;74;p14"/>
          <p:cNvSpPr txBox="1">
            <a:spLocks noGrp="1"/>
          </p:cNvSpPr>
          <p:nvPr>
            <p:ph type="body" idx="1"/>
          </p:nvPr>
        </p:nvSpPr>
        <p:spPr>
          <a:xfrm>
            <a:off x="2709016" y="1901825"/>
            <a:ext cx="86448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2800"/>
              <a:buChar char="•"/>
            </a:pPr>
            <a:r>
              <a:rPr lang="en-US"/>
              <a:t>Advocacy</a:t>
            </a:r>
            <a:endParaRPr/>
          </a:p>
          <a:p>
            <a:pPr marL="685800" lvl="1" indent="-228600" algn="l" rtl="0">
              <a:lnSpc>
                <a:spcPct val="90000"/>
              </a:lnSpc>
              <a:spcBef>
                <a:spcPts val="500"/>
              </a:spcBef>
              <a:spcAft>
                <a:spcPts val="0"/>
              </a:spcAft>
              <a:buClr>
                <a:srgbClr val="2F5496"/>
              </a:buClr>
              <a:buSzPts val="2400"/>
              <a:buChar char="•"/>
            </a:pPr>
            <a:r>
              <a:rPr lang="en-US"/>
              <a:t>Patient Level</a:t>
            </a:r>
            <a:endParaRPr/>
          </a:p>
          <a:p>
            <a:pPr marL="1143000" lvl="2" indent="-228600" algn="l" rtl="0">
              <a:lnSpc>
                <a:spcPct val="90000"/>
              </a:lnSpc>
              <a:spcBef>
                <a:spcPts val="500"/>
              </a:spcBef>
              <a:spcAft>
                <a:spcPts val="0"/>
              </a:spcAft>
              <a:buClr>
                <a:srgbClr val="2F5496"/>
              </a:buClr>
              <a:buSzPts val="2000"/>
              <a:buChar char="•"/>
            </a:pPr>
            <a:r>
              <a:rPr lang="en-US"/>
              <a:t>Use data to support standards in care</a:t>
            </a:r>
            <a:endParaRPr/>
          </a:p>
          <a:p>
            <a:pPr marL="1143000" lvl="2" indent="-228600" algn="l" rtl="0">
              <a:lnSpc>
                <a:spcPct val="90000"/>
              </a:lnSpc>
              <a:spcBef>
                <a:spcPts val="500"/>
              </a:spcBef>
              <a:spcAft>
                <a:spcPts val="0"/>
              </a:spcAft>
              <a:buClr>
                <a:srgbClr val="2F5496"/>
              </a:buClr>
              <a:buSzPts val="2000"/>
              <a:buChar char="•"/>
            </a:pPr>
            <a:r>
              <a:rPr lang="en-US"/>
              <a:t>Use data to support reimbursement for a condition</a:t>
            </a:r>
            <a:endParaRPr/>
          </a:p>
          <a:p>
            <a:pPr marL="1600200" lvl="3" indent="-228600" algn="l" rtl="0">
              <a:lnSpc>
                <a:spcPct val="90000"/>
              </a:lnSpc>
              <a:spcBef>
                <a:spcPts val="500"/>
              </a:spcBef>
              <a:spcAft>
                <a:spcPts val="0"/>
              </a:spcAft>
              <a:buClr>
                <a:srgbClr val="2F5496"/>
              </a:buClr>
              <a:buSzPts val="1800"/>
              <a:buChar char="•"/>
            </a:pPr>
            <a:r>
              <a:rPr lang="en-US"/>
              <a:t>AAGSV Manuscript</a:t>
            </a:r>
            <a:endParaRPr/>
          </a:p>
          <a:p>
            <a:pPr marL="1600200" lvl="3" indent="-228600" algn="l" rtl="0">
              <a:lnSpc>
                <a:spcPct val="90000"/>
              </a:lnSpc>
              <a:spcBef>
                <a:spcPts val="500"/>
              </a:spcBef>
              <a:spcAft>
                <a:spcPts val="0"/>
              </a:spcAft>
              <a:buClr>
                <a:srgbClr val="2F5496"/>
              </a:buClr>
              <a:buSzPts val="1800"/>
              <a:buChar char="•"/>
            </a:pPr>
            <a:r>
              <a:rPr lang="en-US"/>
              <a:t>Prevalence of surgically correctable reflux in VLU</a:t>
            </a:r>
            <a:endParaRPr/>
          </a:p>
          <a:p>
            <a:pPr marL="685800" lvl="1" indent="-228600" algn="l" rtl="0">
              <a:lnSpc>
                <a:spcPct val="90000"/>
              </a:lnSpc>
              <a:spcBef>
                <a:spcPts val="500"/>
              </a:spcBef>
              <a:spcAft>
                <a:spcPts val="0"/>
              </a:spcAft>
              <a:buClr>
                <a:srgbClr val="2F5496"/>
              </a:buClr>
              <a:buSzPts val="2400"/>
              <a:buChar char="•"/>
            </a:pPr>
            <a:r>
              <a:rPr lang="en-US"/>
              <a:t>Provider Level</a:t>
            </a:r>
            <a:endParaRPr/>
          </a:p>
          <a:p>
            <a:pPr marL="1143000" lvl="2" indent="-228600" algn="l" rtl="0">
              <a:lnSpc>
                <a:spcPct val="90000"/>
              </a:lnSpc>
              <a:spcBef>
                <a:spcPts val="500"/>
              </a:spcBef>
              <a:spcAft>
                <a:spcPts val="0"/>
              </a:spcAft>
              <a:buClr>
                <a:srgbClr val="2F5496"/>
              </a:buClr>
              <a:buSzPts val="2000"/>
              <a:buChar char="•"/>
            </a:pPr>
            <a:r>
              <a:rPr lang="en-US"/>
              <a:t>Use data to support reimbursement</a:t>
            </a:r>
            <a:endParaRPr/>
          </a:p>
          <a:p>
            <a:pPr marL="1600200" lvl="3" indent="-228600" algn="l" rtl="0">
              <a:lnSpc>
                <a:spcPct val="90000"/>
              </a:lnSpc>
              <a:spcBef>
                <a:spcPts val="500"/>
              </a:spcBef>
              <a:spcAft>
                <a:spcPts val="0"/>
              </a:spcAft>
              <a:buClr>
                <a:srgbClr val="2F5496"/>
              </a:buClr>
              <a:buSzPts val="1800"/>
              <a:buChar char="•"/>
            </a:pPr>
            <a:r>
              <a:rPr lang="en-US"/>
              <a:t>AP Task force/Phlebectomy App/SVP App</a:t>
            </a:r>
            <a:endParaRPr/>
          </a:p>
          <a:p>
            <a:pPr marL="1143000" lvl="2" indent="-228600" algn="l" rtl="0">
              <a:lnSpc>
                <a:spcPct val="90000"/>
              </a:lnSpc>
              <a:spcBef>
                <a:spcPts val="500"/>
              </a:spcBef>
              <a:spcAft>
                <a:spcPts val="0"/>
              </a:spcAft>
              <a:buClr>
                <a:srgbClr val="2F5496"/>
              </a:buClr>
              <a:buSzPts val="2000"/>
              <a:buChar char="•"/>
            </a:pPr>
            <a:r>
              <a:rPr lang="en-US"/>
              <a:t>Benchmark Dashboard</a:t>
            </a:r>
            <a:endParaRPr/>
          </a:p>
          <a:p>
            <a:pPr marL="1600200" lvl="3" indent="-228600" algn="l" rtl="0">
              <a:lnSpc>
                <a:spcPct val="90000"/>
              </a:lnSpc>
              <a:spcBef>
                <a:spcPts val="500"/>
              </a:spcBef>
              <a:spcAft>
                <a:spcPts val="0"/>
              </a:spcAft>
              <a:buClr>
                <a:srgbClr val="2F5496"/>
              </a:buClr>
              <a:buSzPts val="1800"/>
              <a:buChar char="•"/>
            </a:pPr>
            <a:r>
              <a:rPr lang="en-US"/>
              <a:t>Ablation/limb</a:t>
            </a:r>
            <a:endParaRPr/>
          </a:p>
          <a:p>
            <a:pPr marL="1600200" lvl="3" indent="-228600" algn="l" rtl="0">
              <a:lnSpc>
                <a:spcPct val="90000"/>
              </a:lnSpc>
              <a:spcBef>
                <a:spcPts val="500"/>
              </a:spcBef>
              <a:spcAft>
                <a:spcPts val="0"/>
              </a:spcAft>
              <a:buClr>
                <a:srgbClr val="2F5496"/>
              </a:buClr>
              <a:buSzPts val="1800"/>
              <a:buChar char="•"/>
            </a:pPr>
            <a:r>
              <a:rPr lang="en-US"/>
              <a:t>Compliance with reporting standards</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2700470" y="173671"/>
            <a:ext cx="7494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 </a:t>
            </a:r>
            <a:endParaRPr/>
          </a:p>
        </p:txBody>
      </p:sp>
      <p:sp>
        <p:nvSpPr>
          <p:cNvPr id="198" name="Google Shape;198;p33"/>
          <p:cNvSpPr txBox="1"/>
          <p:nvPr/>
        </p:nvSpPr>
        <p:spPr>
          <a:xfrm>
            <a:off x="2700470" y="1357055"/>
            <a:ext cx="8858700" cy="465520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Epidemiology of 276k Unique Patients Visiting Dedicated Vein Centers</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166,650 with duplex information</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133,468 W (80.1%) / 32,883 M (19.8%)</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Age Range 11-108; Mean 55 years (0.1% missing)</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BMI Range 15.1-79.1; Mean 30.2 (55.9% missing)</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Race 71.5% White, 11.1% Black, 9.3% Hispanic, 8.1% Other (&gt;30% missing)</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rVCSS Range 1-26 (61.7% missing)</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Prior treatment 10.5% ; De Novo Patients 89.5%</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Patient Mix:  Isolated SVI 134,555 (80.7%); Isolated Deep 909 (0.5%); Mixed 11,490 (6.9%); No Vein Disorder 19,606 (11.8%)</a:t>
            </a:r>
            <a:endParaRPr/>
          </a:p>
          <a:p>
            <a:pPr marL="285750" marR="0" lvl="6" indent="-285750" algn="l" rtl="0">
              <a:lnSpc>
                <a:spcPct val="107000"/>
              </a:lnSpc>
              <a:spcBef>
                <a:spcPts val="8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Eligible ablations per limb by group:  Isolated SVI 1.3 ablations/limb; Mixed 1.4 abl/limb</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2392822" y="365125"/>
            <a:ext cx="89609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Considerations moving forward</a:t>
            </a:r>
            <a:endParaRPr/>
          </a:p>
        </p:txBody>
      </p:sp>
      <p:sp>
        <p:nvSpPr>
          <p:cNvPr id="204" name="Google Shape;204;p34"/>
          <p:cNvSpPr txBox="1"/>
          <p:nvPr/>
        </p:nvSpPr>
        <p:spPr>
          <a:xfrm>
            <a:off x="2392822" y="1338283"/>
            <a:ext cx="6909300" cy="535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Status on providers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Expand geographic footprint (Increase heterogeneity)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Consider report cards for participating providers using utilization standards</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Critical data for any vein patient, e.g rVCSS</a:t>
            </a:r>
            <a:endParaRPr sz="1800">
              <a:solidFill>
                <a:schemeClr val="dk1"/>
              </a:solidFill>
              <a:latin typeface="Calibri"/>
              <a:ea typeface="Calibri"/>
              <a:cs typeface="Calibri"/>
              <a:sym typeface="Calibri"/>
            </a:endParaRPr>
          </a:p>
          <a:p>
            <a:pPr marL="1200150" marR="0" lvl="2"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 completing HRQL queries over time</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 patients treated/seen</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 ablations/limb</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Complications Reporting - % post procedure reports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Project Pipeline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Rebuild writing groups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a:t>
            </a:r>
            <a:r>
              <a:rPr lang="en-US" sz="1800">
                <a:solidFill>
                  <a:schemeClr val="dk1"/>
                </a:solidFill>
                <a:latin typeface="Calibri"/>
                <a:ea typeface="Calibri"/>
                <a:cs typeface="Calibri"/>
                <a:sym typeface="Calibri"/>
              </a:rPr>
              <a:t>ntinue</a:t>
            </a:r>
            <a:r>
              <a:rPr lang="en-US" sz="1800" b="0" i="0" u="none" strike="noStrike" cap="none">
                <a:solidFill>
                  <a:schemeClr val="dk1"/>
                </a:solidFill>
                <a:latin typeface="Calibri"/>
                <a:ea typeface="Calibri"/>
                <a:cs typeface="Calibri"/>
                <a:sym typeface="Calibri"/>
              </a:rPr>
              <a:t> low hanging fruit studies -Talosix</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Begin comparative effectiveness studies with true economic impact of care, e.g. SF-6D</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Consider running epidemiology comparisons </a:t>
            </a:r>
            <a:r>
              <a:rPr lang="en-US" sz="1800">
                <a:solidFill>
                  <a:schemeClr val="dk1"/>
                </a:solidFill>
                <a:latin typeface="Calibri"/>
                <a:ea typeface="Calibri"/>
                <a:cs typeface="Calibri"/>
                <a:sym typeface="Calibri"/>
              </a:rPr>
              <a:t>using </a:t>
            </a:r>
            <a:r>
              <a:rPr lang="en-US" sz="1800" b="0" i="0" u="none" strike="noStrike" cap="none">
                <a:solidFill>
                  <a:schemeClr val="dk1"/>
                </a:solidFill>
                <a:latin typeface="Calibri"/>
                <a:ea typeface="Calibri"/>
                <a:cs typeface="Calibri"/>
                <a:sym typeface="Calibri"/>
              </a:rPr>
              <a:t>SF-6D and seek correlati</a:t>
            </a:r>
            <a:r>
              <a:rPr lang="en-US" sz="1800">
                <a:solidFill>
                  <a:schemeClr val="dk1"/>
                </a:solidFill>
                <a:latin typeface="Calibri"/>
                <a:ea typeface="Calibri"/>
                <a:cs typeface="Calibri"/>
                <a:sym typeface="Calibri"/>
              </a:rPr>
              <a:t>on</a:t>
            </a:r>
            <a:r>
              <a:rPr lang="en-US" sz="1800" b="0" i="0" u="none" strike="noStrike" cap="none">
                <a:solidFill>
                  <a:schemeClr val="dk1"/>
                </a:solidFill>
                <a:latin typeface="Calibri"/>
                <a:ea typeface="Calibri"/>
                <a:cs typeface="Calibri"/>
                <a:sym typeface="Calibri"/>
              </a:rPr>
              <a:t> to HASTI, rVCSS, etc. to help standardize what is important to capture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 name="Google Shape;205;p34"/>
          <p:cNvPicPr preferRelativeResize="0"/>
          <p:nvPr/>
        </p:nvPicPr>
        <p:blipFill rotWithShape="1">
          <a:blip r:embed="rId3">
            <a:alphaModFix/>
          </a:blip>
          <a:srcRect/>
          <a:stretch/>
        </p:blipFill>
        <p:spPr>
          <a:xfrm>
            <a:off x="8567530" y="2403205"/>
            <a:ext cx="2786270" cy="17107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1000"/>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F5496"/>
              </a:buClr>
              <a:buSzPts val="6000"/>
              <a:buFont typeface="Calibri"/>
              <a:buNone/>
            </a:pPr>
            <a:r>
              <a:rPr lang="en-US"/>
              <a:t>Thank you!</a:t>
            </a:r>
            <a:endParaRPr/>
          </a:p>
        </p:txBody>
      </p:sp>
      <p:sp>
        <p:nvSpPr>
          <p:cNvPr id="211" name="Google Shape;211;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000"/>
              </a:spcBef>
              <a:spcAft>
                <a:spcPts val="0"/>
              </a:spcAft>
              <a:buClr>
                <a:srgbClr val="2F5496"/>
              </a:buClr>
              <a:buSzPts val="2400"/>
              <a:buNone/>
            </a:pPr>
            <a:r>
              <a:rPr lang="en-US" u="sng">
                <a:solidFill>
                  <a:schemeClr val="hlink"/>
                </a:solidFill>
                <a:hlinkClick r:id="rId3"/>
              </a:rPr>
              <a:t>mschul@lafayetteveins.com</a:t>
            </a:r>
            <a:endParaRPr/>
          </a:p>
          <a:p>
            <a:pPr marL="457200" lvl="0" indent="-406400" algn="ctr" rtl="0">
              <a:lnSpc>
                <a:spcPct val="90000"/>
              </a:lnSpc>
              <a:spcBef>
                <a:spcPts val="1000"/>
              </a:spcBef>
              <a:spcAft>
                <a:spcPts val="0"/>
              </a:spcAft>
              <a:buClr>
                <a:srgbClr val="2F5496"/>
              </a:buClr>
              <a:buSzPts val="2400"/>
              <a:buNone/>
            </a:pPr>
            <a:r>
              <a:rPr lang="en-US"/>
              <a:t>(765) 479-4216</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501152" y="403412"/>
            <a:ext cx="8852700" cy="128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Who is in PRO?</a:t>
            </a:r>
            <a:endParaRPr/>
          </a:p>
        </p:txBody>
      </p:sp>
      <p:pic>
        <p:nvPicPr>
          <p:cNvPr id="81" name="Google Shape;81;p15"/>
          <p:cNvPicPr preferRelativeResize="0"/>
          <p:nvPr/>
        </p:nvPicPr>
        <p:blipFill rotWithShape="1">
          <a:blip r:embed="rId3">
            <a:alphaModFix/>
          </a:blip>
          <a:srcRect/>
          <a:stretch/>
        </p:blipFill>
        <p:spPr>
          <a:xfrm>
            <a:off x="2528888" y="1743087"/>
            <a:ext cx="7134225"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501152" y="403412"/>
            <a:ext cx="8852700" cy="128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Heat Map of Participants</a:t>
            </a:r>
            <a:endParaRPr/>
          </a:p>
        </p:txBody>
      </p:sp>
      <p:pic>
        <p:nvPicPr>
          <p:cNvPr id="88" name="Google Shape;88;p16"/>
          <p:cNvPicPr preferRelativeResize="0"/>
          <p:nvPr/>
        </p:nvPicPr>
        <p:blipFill rotWithShape="1">
          <a:blip r:embed="rId3">
            <a:alphaModFix/>
          </a:blip>
          <a:srcRect/>
          <a:stretch/>
        </p:blipFill>
        <p:spPr>
          <a:xfrm>
            <a:off x="2519350" y="1853325"/>
            <a:ext cx="7153275" cy="429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501152" y="403412"/>
            <a:ext cx="8852647" cy="12872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Growth Over the Past 18 Months</a:t>
            </a:r>
            <a:endParaRPr/>
          </a:p>
        </p:txBody>
      </p:sp>
      <p:pic>
        <p:nvPicPr>
          <p:cNvPr id="94" name="Google Shape;94;p17" descr="Table&#10;&#10;Description automatically generated"/>
          <p:cNvPicPr preferRelativeResize="0"/>
          <p:nvPr/>
        </p:nvPicPr>
        <p:blipFill rotWithShape="1">
          <a:blip r:embed="rId3">
            <a:alphaModFix/>
          </a:blip>
          <a:srcRect/>
          <a:stretch/>
        </p:blipFill>
        <p:spPr>
          <a:xfrm>
            <a:off x="2323148" y="1836011"/>
            <a:ext cx="7545703" cy="36667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367700" y="448478"/>
            <a:ext cx="5456599" cy="12872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Patient Demographics</a:t>
            </a:r>
            <a:endParaRPr/>
          </a:p>
        </p:txBody>
      </p:sp>
      <p:pic>
        <p:nvPicPr>
          <p:cNvPr id="100" name="Google Shape;100;p18" descr="Chart, bar chart&#10;&#10;Description automatically generated"/>
          <p:cNvPicPr preferRelativeResize="0"/>
          <p:nvPr/>
        </p:nvPicPr>
        <p:blipFill rotWithShape="1">
          <a:blip r:embed="rId3">
            <a:alphaModFix/>
          </a:blip>
          <a:srcRect/>
          <a:stretch/>
        </p:blipFill>
        <p:spPr>
          <a:xfrm>
            <a:off x="2759529" y="1418284"/>
            <a:ext cx="6627650" cy="2469124"/>
          </a:xfrm>
          <a:prstGeom prst="rect">
            <a:avLst/>
          </a:prstGeom>
          <a:noFill/>
          <a:ln>
            <a:noFill/>
          </a:ln>
        </p:spPr>
      </p:pic>
      <p:pic>
        <p:nvPicPr>
          <p:cNvPr id="101" name="Google Shape;101;p18"/>
          <p:cNvPicPr preferRelativeResize="0"/>
          <p:nvPr/>
        </p:nvPicPr>
        <p:blipFill rotWithShape="1">
          <a:blip r:embed="rId4">
            <a:alphaModFix/>
          </a:blip>
          <a:srcRect/>
          <a:stretch/>
        </p:blipFill>
        <p:spPr>
          <a:xfrm>
            <a:off x="2363064" y="3869511"/>
            <a:ext cx="6627650" cy="28646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07" name="Google Shape;107;p19"/>
          <p:cNvSpPr txBox="1"/>
          <p:nvPr/>
        </p:nvSpPr>
        <p:spPr>
          <a:xfrm>
            <a:off x="2700470" y="1357055"/>
            <a:ext cx="8858687" cy="513397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Venous Leg Ulcer Study</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Purpose:  Structural barriers to vein care for those with venous leg ulcers.  What percentage of patients entering a dedicated vein practice have surgically corrected disease?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Methods:  AVLS PRO database queried for all C6 patients January 2018 thru January 2022.  Presence of ulcer was further correlated by crossing the N of ulcers in same limb.  Demographics, rVCSS, rVCSS features (duration of ulcer/compression compliance), and index duplex findings.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Results:  More than 270,000 were reviewed resulting in 1,794 (0.66%) unique patients (1,878 limbs), 993 (55.4%) males, 799 (44.6%) females.  Isolated superficial reflux was found in 68.7%.  Group with mixed pathology revealed 238 (12.7%), and those with isolated deep vein pathology 58 (3.1%).  Fifteen percent of wounds had no venous pathology</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Conclusion:  Eighty five percent of leg wounds in this study are related to venous pathology, and 97% possess surgically correctable disease.</a:t>
            </a:r>
            <a:endParaRPr sz="18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13" name="Google Shape;113;p20"/>
          <p:cNvSpPr txBox="1"/>
          <p:nvPr/>
        </p:nvSpPr>
        <p:spPr>
          <a:xfrm>
            <a:off x="2700470" y="1357055"/>
            <a:ext cx="8858687" cy="116724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Venous Leg Ulcer Study</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14" name="Google Shape;114;p20"/>
          <p:cNvGraphicFramePr/>
          <p:nvPr/>
        </p:nvGraphicFramePr>
        <p:xfrm>
          <a:off x="2543175" y="1940676"/>
          <a:ext cx="3000000" cy="3000000"/>
        </p:xfrm>
        <a:graphic>
          <a:graphicData uri="http://schemas.openxmlformats.org/drawingml/2006/table">
            <a:tbl>
              <a:tblPr>
                <a:noFill/>
                <a:tableStyleId>{F83FDFEE-F405-4612-8E32-B72A1418109D}</a:tableStyleId>
              </a:tblPr>
              <a:tblGrid>
                <a:gridCol w="314325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175525">
                  <a:extLst>
                    <a:ext uri="{9D8B030D-6E8A-4147-A177-3AD203B41FA5}">
                      <a16:colId xmlns:a16="http://schemas.microsoft.com/office/drawing/2014/main" val="20004"/>
                    </a:ext>
                  </a:extLst>
                </a:gridCol>
              </a:tblGrid>
              <a:tr h="266700">
                <a:tc>
                  <a:txBody>
                    <a:bodyPr/>
                    <a:lstStyle/>
                    <a:p>
                      <a:pPr marL="0" marR="0" lvl="0" indent="0" algn="l" rtl="0">
                        <a:lnSpc>
                          <a:spcPct val="100000"/>
                        </a:lnSpc>
                        <a:spcBef>
                          <a:spcPts val="0"/>
                        </a:spcBef>
                        <a:spcAft>
                          <a:spcPts val="0"/>
                        </a:spcAft>
                        <a:buClr>
                          <a:srgbClr val="000000"/>
                        </a:buClr>
                        <a:buSzPts val="1800"/>
                        <a:buFont typeface="Arial"/>
                        <a:buNone/>
                      </a:pPr>
                      <a:br>
                        <a:rPr lang="en-US" sz="1800" u="none" strike="noStrike" cap="none"/>
                      </a:b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Superficial Vein Pathology (1291)</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Mixed Deep and Superficial (238)</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Deep Vein Pathology (58)</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No Vein Pathology (292)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Age (Mean/Median)</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64.2/65.0</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62.1**</a:t>
                      </a:r>
                      <a:r>
                        <a:rPr lang="en-US" sz="1100" b="0" i="0" u="none" strike="noStrike" cap="none">
                          <a:solidFill>
                            <a:srgbClr val="000000"/>
                          </a:solidFill>
                          <a:latin typeface="Arial"/>
                          <a:ea typeface="Arial"/>
                          <a:cs typeface="Arial"/>
                          <a:sym typeface="Arial"/>
                        </a:rPr>
                        <a:t>/63.0</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66.8/64.0</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66.0</a:t>
                      </a:r>
                      <a:r>
                        <a:rPr lang="en-US" sz="1100" b="0" i="0" u="none" strike="noStrike" cap="none">
                          <a:solidFill>
                            <a:srgbClr val="000000"/>
                          </a:solidFill>
                          <a:latin typeface="Arial"/>
                          <a:ea typeface="Arial"/>
                          <a:cs typeface="Arial"/>
                          <a:sym typeface="Arial"/>
                        </a:rPr>
                        <a:t>/67.0</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Sex Ratio F:M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45.8</a:t>
                      </a:r>
                      <a:r>
                        <a:rPr lang="en-US" sz="1100" b="0" i="0" u="none" strike="noStrike" cap="none">
                          <a:solidFill>
                            <a:srgbClr val="000000"/>
                          </a:solidFill>
                          <a:latin typeface="Arial"/>
                          <a:ea typeface="Arial"/>
                          <a:cs typeface="Arial"/>
                          <a:sym typeface="Arial"/>
                        </a:rPr>
                        <a:t>:54.2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31.5***</a:t>
                      </a:r>
                      <a:r>
                        <a:rPr lang="en-US" sz="1100" b="0" i="0" u="none" strike="noStrike" cap="none">
                          <a:solidFill>
                            <a:srgbClr val="000000"/>
                          </a:solidFill>
                          <a:latin typeface="Arial"/>
                          <a:ea typeface="Arial"/>
                          <a:cs typeface="Arial"/>
                          <a:sym typeface="Arial"/>
                        </a:rPr>
                        <a:t>:68.5</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37.9:62.1</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48.3</a:t>
                      </a:r>
                      <a:r>
                        <a:rPr lang="en-US" sz="1100" b="0" i="0" u="none" strike="noStrike" cap="none">
                          <a:solidFill>
                            <a:srgbClr val="000000"/>
                          </a:solidFill>
                          <a:latin typeface="Arial"/>
                          <a:ea typeface="Arial"/>
                          <a:cs typeface="Arial"/>
                          <a:sym typeface="Arial"/>
                        </a:rPr>
                        <a:t>:51.7</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BMI (Mean/Median)</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35.1</a:t>
                      </a:r>
                      <a:r>
                        <a:rPr lang="en-US" sz="1100" b="0" i="0" u="none" strike="noStrike" cap="none">
                          <a:solidFill>
                            <a:srgbClr val="000000"/>
                          </a:solidFill>
                          <a:latin typeface="Arial"/>
                          <a:ea typeface="Arial"/>
                          <a:cs typeface="Arial"/>
                          <a:sym typeface="Arial"/>
                        </a:rPr>
                        <a:t>/33.4</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32.8**</a:t>
                      </a:r>
                      <a:r>
                        <a:rPr lang="en-US" sz="1100" b="0" i="0" u="none" strike="noStrike" cap="none">
                          <a:solidFill>
                            <a:srgbClr val="000000"/>
                          </a:solidFill>
                          <a:latin typeface="Arial"/>
                          <a:ea typeface="Arial"/>
                          <a:cs typeface="Arial"/>
                          <a:sym typeface="Arial"/>
                        </a:rPr>
                        <a:t>/31.1</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31.7/29.4</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35.5</a:t>
                      </a:r>
                      <a:r>
                        <a:rPr lang="en-US" sz="1100" b="0" i="0" u="none" strike="noStrike" cap="none">
                          <a:solidFill>
                            <a:srgbClr val="000000"/>
                          </a:solidFill>
                          <a:latin typeface="Arial"/>
                          <a:ea typeface="Arial"/>
                          <a:cs typeface="Arial"/>
                          <a:sym typeface="Arial"/>
                        </a:rPr>
                        <a:t>/34.2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Race (White/Black/Latino/Other) %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71/16/6/7</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65/17/9/9</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62/21/3/15</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52/21/15/12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rVCSS (Mean/Median)</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13.1****</a:t>
                      </a:r>
                      <a:r>
                        <a:rPr lang="en-US" sz="1100" b="0" i="0" u="none" strike="noStrike" cap="none">
                          <a:solidFill>
                            <a:srgbClr val="000000"/>
                          </a:solidFill>
                          <a:latin typeface="Arial"/>
                          <a:ea typeface="Arial"/>
                          <a:cs typeface="Arial"/>
                          <a:sym typeface="Arial"/>
                        </a:rPr>
                        <a:t>/13</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13.8****</a:t>
                      </a:r>
                      <a:r>
                        <a:rPr lang="en-US" sz="1100" b="0" i="0" u="none" strike="noStrike" cap="none">
                          <a:solidFill>
                            <a:srgbClr val="000000"/>
                          </a:solidFill>
                          <a:latin typeface="Arial"/>
                          <a:ea typeface="Arial"/>
                          <a:cs typeface="Arial"/>
                          <a:sym typeface="Arial"/>
                        </a:rPr>
                        <a:t>/14</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12.3/12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11.7</a:t>
                      </a:r>
                      <a:r>
                        <a:rPr lang="en-US" sz="1100" b="0" i="0" u="none" strike="noStrike" cap="none">
                          <a:solidFill>
                            <a:srgbClr val="000000"/>
                          </a:solidFill>
                          <a:latin typeface="Arial"/>
                          <a:ea typeface="Arial"/>
                          <a:cs typeface="Arial"/>
                          <a:sym typeface="Arial"/>
                        </a:rPr>
                        <a:t>/11</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Duration of Ulcer (rVCSS values 0, 1, 2, 3) %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29/36/27/8</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28/23/37/12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26/37/26/11</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29/39/23/10</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Active Compression (rVCSS values 0, 1, 2, 3)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33/16/</a:t>
                      </a:r>
                      <a:r>
                        <a:rPr lang="en-US" sz="1100" b="1" i="0" u="none" strike="noStrike" cap="none">
                          <a:solidFill>
                            <a:srgbClr val="000000"/>
                          </a:solidFill>
                          <a:latin typeface="Arial"/>
                          <a:ea typeface="Arial"/>
                          <a:cs typeface="Arial"/>
                          <a:sym typeface="Arial"/>
                        </a:rPr>
                        <a:t>18**/34**</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25/14/</a:t>
                      </a:r>
                      <a:r>
                        <a:rPr lang="en-US" sz="1100" b="1" i="0" u="none" strike="noStrike" cap="none">
                          <a:solidFill>
                            <a:srgbClr val="000000"/>
                          </a:solidFill>
                          <a:latin typeface="Arial"/>
                          <a:ea typeface="Arial"/>
                          <a:cs typeface="Arial"/>
                          <a:sym typeface="Arial"/>
                        </a:rPr>
                        <a:t>17**/43**</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34/23/11/32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44/18/</a:t>
                      </a:r>
                      <a:r>
                        <a:rPr lang="en-US" sz="1100" b="1" i="1" u="none" strike="noStrike" cap="none">
                          <a:solidFill>
                            <a:srgbClr val="000000"/>
                          </a:solidFill>
                          <a:latin typeface="Arial"/>
                          <a:ea typeface="Arial"/>
                          <a:cs typeface="Arial"/>
                          <a:sym typeface="Arial"/>
                        </a:rPr>
                        <a:t>13/26</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15" name="Google Shape;115;p20"/>
          <p:cNvSpPr/>
          <p:nvPr/>
        </p:nvSpPr>
        <p:spPr>
          <a:xfrm>
            <a:off x="4321776" y="5004452"/>
            <a:ext cx="5280000" cy="303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 denotes p &lt; 0.05; *** denotes p &lt; 0.001; and **** denotes p &lt; 0.0001</a:t>
            </a:r>
            <a:endParaRPr sz="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2700470" y="173671"/>
            <a:ext cx="74942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a:t>AVLS Research Project Updates</a:t>
            </a:r>
            <a:endParaRPr/>
          </a:p>
        </p:txBody>
      </p:sp>
      <p:sp>
        <p:nvSpPr>
          <p:cNvPr id="121" name="Google Shape;121;p21"/>
          <p:cNvSpPr txBox="1"/>
          <p:nvPr/>
        </p:nvSpPr>
        <p:spPr>
          <a:xfrm>
            <a:off x="2700470" y="1357055"/>
            <a:ext cx="8858687" cy="116724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Venous Leg Ulcer Study</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2" name="Google Shape;122;p21"/>
          <p:cNvPicPr preferRelativeResize="0"/>
          <p:nvPr/>
        </p:nvPicPr>
        <p:blipFill rotWithShape="1">
          <a:blip r:embed="rId3">
            <a:alphaModFix/>
          </a:blip>
          <a:srcRect/>
          <a:stretch/>
        </p:blipFill>
        <p:spPr>
          <a:xfrm>
            <a:off x="3810000" y="2057400"/>
            <a:ext cx="4572000"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1403</Words>
  <Application>Microsoft Macintosh PowerPoint</Application>
  <PresentationFormat>Widescreen</PresentationFormat>
  <Paragraphs>142</Paragraphs>
  <Slides>23</Slides>
  <Notes>23</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AVLS PRO Venous Registry</vt:lpstr>
      <vt:lpstr>Primary Purpose of the Registry</vt:lpstr>
      <vt:lpstr>Who is in PRO?</vt:lpstr>
      <vt:lpstr>Heat Map of Participants</vt:lpstr>
      <vt:lpstr>Growth Over the Past 18 Months</vt:lpstr>
      <vt:lpstr>Patient Demographics</vt:lpstr>
      <vt:lpstr>AVLS Research Project Updates</vt:lpstr>
      <vt:lpstr>AVLS Research Project Updates</vt:lpstr>
      <vt:lpstr>AVLS Research Project Updates</vt:lpstr>
      <vt:lpstr>AVLS Research Project Updates</vt:lpstr>
      <vt:lpstr>AVLS Research Project Updates</vt:lpstr>
      <vt:lpstr>PowerPoint Presentation</vt:lpstr>
      <vt:lpstr>AVLS Research Project Updates</vt:lpstr>
      <vt:lpstr>AVLS Research Project Updates</vt:lpstr>
      <vt:lpstr>AVLS Research Project Updates</vt:lpstr>
      <vt:lpstr>AVLS Research Project Updates</vt:lpstr>
      <vt:lpstr>AVLS Research Project Updates</vt:lpstr>
      <vt:lpstr>AVLS Research Project Updates</vt:lpstr>
      <vt:lpstr>AVLS Research Project Updates</vt:lpstr>
      <vt:lpstr>PowerPoint Presentation</vt:lpstr>
      <vt:lpstr>AVLS Research Project Updates </vt:lpstr>
      <vt:lpstr>Considerations moving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AVLS PRO Venous Registry</dc:title>
  <cp:lastModifiedBy>Amanda Godwin</cp:lastModifiedBy>
  <cp:revision>2</cp:revision>
  <dcterms:modified xsi:type="dcterms:W3CDTF">2022-07-28T18:51:25Z</dcterms:modified>
</cp:coreProperties>
</file>